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38"/>
  </p:notesMasterIdLst>
  <p:sldIdLst>
    <p:sldId id="259" r:id="rId5"/>
    <p:sldId id="260" r:id="rId6"/>
    <p:sldId id="257" r:id="rId7"/>
    <p:sldId id="277" r:id="rId8"/>
    <p:sldId id="285" r:id="rId9"/>
    <p:sldId id="286" r:id="rId10"/>
    <p:sldId id="261" r:id="rId11"/>
    <p:sldId id="262" r:id="rId12"/>
    <p:sldId id="265" r:id="rId13"/>
    <p:sldId id="263" r:id="rId14"/>
    <p:sldId id="264" r:id="rId15"/>
    <p:sldId id="287" r:id="rId16"/>
    <p:sldId id="266" r:id="rId17"/>
    <p:sldId id="267" r:id="rId18"/>
    <p:sldId id="268" r:id="rId19"/>
    <p:sldId id="269" r:id="rId20"/>
    <p:sldId id="270" r:id="rId21"/>
    <p:sldId id="271" r:id="rId22"/>
    <p:sldId id="272" r:id="rId23"/>
    <p:sldId id="288" r:id="rId24"/>
    <p:sldId id="273" r:id="rId25"/>
    <p:sldId id="274" r:id="rId26"/>
    <p:sldId id="275" r:id="rId27"/>
    <p:sldId id="290" r:id="rId28"/>
    <p:sldId id="289" r:id="rId29"/>
    <p:sldId id="276" r:id="rId30"/>
    <p:sldId id="279" r:id="rId31"/>
    <p:sldId id="280" r:id="rId32"/>
    <p:sldId id="281" r:id="rId33"/>
    <p:sldId id="283" r:id="rId34"/>
    <p:sldId id="282" r:id="rId35"/>
    <p:sldId id="278" r:id="rId36"/>
    <p:sldId id="284" r:id="rId3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222" autoAdjust="0"/>
  </p:normalViewPr>
  <p:slideViewPr>
    <p:cSldViewPr snapToGrid="0">
      <p:cViewPr varScale="1">
        <p:scale>
          <a:sx n="105" d="100"/>
          <a:sy n="105" d="100"/>
        </p:scale>
        <p:origin x="80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BF152E-C67C-4521-855D-C6F38E4C419B}" type="datetimeFigureOut">
              <a:rPr lang="nl-NL" smtClean="0"/>
              <a:t>11-2-2021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CE568-8C25-4669-9150-9E504BB99764}" type="slidenum">
              <a:rPr lang="nl-NL" smtClean="0"/>
              <a:t>‹nr.›</a:t>
            </a:fld>
            <a:endParaRPr lang="nl-NL"/>
          </a:p>
        </p:txBody>
      </p:sp>
    </p:spTree>
    <p:extLst>
      <p:ext uri="{BB962C8B-B14F-4D97-AF65-F5344CB8AC3E}">
        <p14:creationId xmlns:p14="http://schemas.microsoft.com/office/powerpoint/2010/main" val="3865942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Naast de papieren uitgave is er ook een digitale uitgave. Het digitale boek is overzichtelijk opgebouwd uit losse modules. Daarnaast zijn er flitskaarten om begrippen te oefenen en is er een stapsgewijze determinatieoefening beschikbaar waarmee de onkruidenkennis wordt geoefend.</a:t>
            </a:r>
          </a:p>
        </p:txBody>
      </p:sp>
      <p:sp>
        <p:nvSpPr>
          <p:cNvPr id="4" name="Tijdelijke aanduiding voor dianummer 3"/>
          <p:cNvSpPr>
            <a:spLocks noGrp="1"/>
          </p:cNvSpPr>
          <p:nvPr>
            <p:ph type="sldNum" sz="quarter" idx="5"/>
          </p:nvPr>
        </p:nvSpPr>
        <p:spPr/>
        <p:txBody>
          <a:bodyPr/>
          <a:lstStyle/>
          <a:p>
            <a:fld id="{7AFCE568-8C25-4669-9150-9E504BB99764}" type="slidenum">
              <a:rPr lang="nl-NL" smtClean="0"/>
              <a:t>2</a:t>
            </a:fld>
            <a:endParaRPr lang="nl-NL"/>
          </a:p>
        </p:txBody>
      </p:sp>
    </p:spTree>
    <p:extLst>
      <p:ext uri="{BB962C8B-B14F-4D97-AF65-F5344CB8AC3E}">
        <p14:creationId xmlns:p14="http://schemas.microsoft.com/office/powerpoint/2010/main" val="2310838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575400-E6A4-43F9-AE54-53904406E26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FE15A0D-E459-4329-8434-3BF2E641D5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27C03E4-587A-4953-BCE9-6D9BFA4AD29E}"/>
              </a:ext>
            </a:extLst>
          </p:cNvPr>
          <p:cNvSpPr>
            <a:spLocks noGrp="1"/>
          </p:cNvSpPr>
          <p:nvPr>
            <p:ph type="dt" sz="half" idx="10"/>
          </p:nvPr>
        </p:nvSpPr>
        <p:spPr/>
        <p:txBody>
          <a:bodyPr/>
          <a:lstStyle/>
          <a:p>
            <a:fld id="{2FCE5955-1C9A-45AC-AAAB-71F78FDE3121}" type="datetimeFigureOut">
              <a:rPr lang="nl-NL" smtClean="0"/>
              <a:t>11-2-2021</a:t>
            </a:fld>
            <a:endParaRPr lang="nl-NL"/>
          </a:p>
        </p:txBody>
      </p:sp>
      <p:sp>
        <p:nvSpPr>
          <p:cNvPr id="5" name="Tijdelijke aanduiding voor voettekst 4">
            <a:extLst>
              <a:ext uri="{FF2B5EF4-FFF2-40B4-BE49-F238E27FC236}">
                <a16:creationId xmlns:a16="http://schemas.microsoft.com/office/drawing/2014/main" id="{E661256F-DEFD-4BF1-BD68-AA8FB0057F0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0AAF01B-464C-4210-A804-D48E7273FD67}"/>
              </a:ext>
            </a:extLst>
          </p:cNvPr>
          <p:cNvSpPr>
            <a:spLocks noGrp="1"/>
          </p:cNvSpPr>
          <p:nvPr>
            <p:ph type="sldNum" sz="quarter" idx="12"/>
          </p:nvPr>
        </p:nvSpPr>
        <p:spPr/>
        <p:txBody>
          <a:bodyPr/>
          <a:lstStyle/>
          <a:p>
            <a:fld id="{AF917043-F428-4C52-8901-7D16CF0785DF}" type="slidenum">
              <a:rPr lang="nl-NL" smtClean="0"/>
              <a:t>‹nr.›</a:t>
            </a:fld>
            <a:endParaRPr lang="nl-NL"/>
          </a:p>
        </p:txBody>
      </p:sp>
      <p:sp>
        <p:nvSpPr>
          <p:cNvPr id="7" name="Rechthoek 6">
            <a:extLst>
              <a:ext uri="{FF2B5EF4-FFF2-40B4-BE49-F238E27FC236}">
                <a16:creationId xmlns:a16="http://schemas.microsoft.com/office/drawing/2014/main" id="{7C2D7195-99CB-40A8-ACB0-B5C53FAE603F}"/>
              </a:ext>
            </a:extLst>
          </p:cNvPr>
          <p:cNvSpPr/>
          <p:nvPr userDrawn="1"/>
        </p:nvSpPr>
        <p:spPr>
          <a:xfrm>
            <a:off x="0" y="1752600"/>
            <a:ext cx="12192000" cy="510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A6A71C7C-C735-44CD-9191-D9074CFB23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470" y="368515"/>
            <a:ext cx="2101430" cy="1076536"/>
          </a:xfrm>
          <a:prstGeom prst="rect">
            <a:avLst/>
          </a:prstGeom>
        </p:spPr>
      </p:pic>
    </p:spTree>
    <p:extLst>
      <p:ext uri="{BB962C8B-B14F-4D97-AF65-F5344CB8AC3E}">
        <p14:creationId xmlns:p14="http://schemas.microsoft.com/office/powerpoint/2010/main" val="3976319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C97F42-EEFF-489D-A5E9-89A43326035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9DFA5E1-9A78-4537-8F28-DFE290ADB24B}"/>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D3FEF00-9696-4DA8-BCC7-2BC8DA8F7E3E}"/>
              </a:ext>
            </a:extLst>
          </p:cNvPr>
          <p:cNvSpPr>
            <a:spLocks noGrp="1"/>
          </p:cNvSpPr>
          <p:nvPr>
            <p:ph type="dt" sz="half" idx="10"/>
          </p:nvPr>
        </p:nvSpPr>
        <p:spPr/>
        <p:txBody>
          <a:bodyPr/>
          <a:lstStyle/>
          <a:p>
            <a:fld id="{2FCE5955-1C9A-45AC-AAAB-71F78FDE3121}" type="datetimeFigureOut">
              <a:rPr lang="nl-NL" smtClean="0"/>
              <a:t>11-2-2021</a:t>
            </a:fld>
            <a:endParaRPr lang="nl-NL"/>
          </a:p>
        </p:txBody>
      </p:sp>
      <p:sp>
        <p:nvSpPr>
          <p:cNvPr id="5" name="Tijdelijke aanduiding voor voettekst 4">
            <a:extLst>
              <a:ext uri="{FF2B5EF4-FFF2-40B4-BE49-F238E27FC236}">
                <a16:creationId xmlns:a16="http://schemas.microsoft.com/office/drawing/2014/main" id="{CBE9477B-B0E3-4265-80B7-7C13B46F8D29}"/>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09A8FA80-316C-477F-95B4-2F1A4DA4F8AC}"/>
              </a:ext>
            </a:extLst>
          </p:cNvPr>
          <p:cNvSpPr>
            <a:spLocks noGrp="1"/>
          </p:cNvSpPr>
          <p:nvPr>
            <p:ph type="sldNum" sz="quarter" idx="12"/>
          </p:nvPr>
        </p:nvSpPr>
        <p:spPr/>
        <p:txBody>
          <a:bodyPr/>
          <a:lstStyle/>
          <a:p>
            <a:fld id="{7F967CD7-E635-4188-A2E7-278E8CFDF299}" type="slidenum">
              <a:rPr lang="nl-NL" smtClean="0"/>
              <a:pPr/>
              <a:t>‹nr.›</a:t>
            </a:fld>
            <a:endParaRPr lang="nl-NL" dirty="0"/>
          </a:p>
        </p:txBody>
      </p:sp>
    </p:spTree>
    <p:extLst>
      <p:ext uri="{BB962C8B-B14F-4D97-AF65-F5344CB8AC3E}">
        <p14:creationId xmlns:p14="http://schemas.microsoft.com/office/powerpoint/2010/main" val="17222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E5ACBAD-6B6C-45AD-90E2-68DDFCE8098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E2EE395-D51F-495A-8781-E0D7D6B01C84}"/>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BD6C282-974F-4552-9D8A-45A9FC6F31C4}"/>
              </a:ext>
            </a:extLst>
          </p:cNvPr>
          <p:cNvSpPr>
            <a:spLocks noGrp="1"/>
          </p:cNvSpPr>
          <p:nvPr>
            <p:ph type="dt" sz="half" idx="10"/>
          </p:nvPr>
        </p:nvSpPr>
        <p:spPr/>
        <p:txBody>
          <a:bodyPr/>
          <a:lstStyle/>
          <a:p>
            <a:fld id="{2FCE5955-1C9A-45AC-AAAB-71F78FDE3121}" type="datetimeFigureOut">
              <a:rPr lang="nl-NL" smtClean="0"/>
              <a:t>11-2-2021</a:t>
            </a:fld>
            <a:endParaRPr lang="nl-NL"/>
          </a:p>
        </p:txBody>
      </p:sp>
      <p:sp>
        <p:nvSpPr>
          <p:cNvPr id="5" name="Tijdelijke aanduiding voor voettekst 4">
            <a:extLst>
              <a:ext uri="{FF2B5EF4-FFF2-40B4-BE49-F238E27FC236}">
                <a16:creationId xmlns:a16="http://schemas.microsoft.com/office/drawing/2014/main" id="{F8667E63-EEC0-48E4-A539-AC5E3A3A9FE2}"/>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41EE81DF-B2FC-415D-BAEA-48CBA3434A24}"/>
              </a:ext>
            </a:extLst>
          </p:cNvPr>
          <p:cNvSpPr>
            <a:spLocks noGrp="1"/>
          </p:cNvSpPr>
          <p:nvPr>
            <p:ph type="sldNum" sz="quarter" idx="12"/>
          </p:nvPr>
        </p:nvSpPr>
        <p:spPr/>
        <p:txBody>
          <a:bodyPr/>
          <a:lstStyle/>
          <a:p>
            <a:fld id="{7F967CD7-E635-4188-A2E7-278E8CFDF299}" type="slidenum">
              <a:rPr lang="nl-NL" smtClean="0"/>
              <a:pPr/>
              <a:t>‹nr.›</a:t>
            </a:fld>
            <a:endParaRPr lang="nl-NL" dirty="0"/>
          </a:p>
        </p:txBody>
      </p:sp>
    </p:spTree>
    <p:extLst>
      <p:ext uri="{BB962C8B-B14F-4D97-AF65-F5344CB8AC3E}">
        <p14:creationId xmlns:p14="http://schemas.microsoft.com/office/powerpoint/2010/main" val="3347166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381000" y="3213101"/>
            <a:ext cx="11404600" cy="1349374"/>
          </a:xfrm>
        </p:spPr>
        <p:txBody>
          <a:bodyPr anchor="b"/>
          <a:lstStyle>
            <a:lvl1pPr>
              <a:defRPr sz="6000"/>
            </a:lvl1pPr>
          </a:lstStyle>
          <a:p>
            <a:r>
              <a:rPr lang="nl-NL"/>
              <a:t>Klik om stijl te bewerken</a:t>
            </a:r>
            <a:endParaRPr lang="nl-NL" dirty="0"/>
          </a:p>
        </p:txBody>
      </p:sp>
      <p:sp>
        <p:nvSpPr>
          <p:cNvPr id="3" name="Tijdelijke aanduiding voor tekst 2"/>
          <p:cNvSpPr>
            <a:spLocks noGrp="1"/>
          </p:cNvSpPr>
          <p:nvPr>
            <p:ph type="body" idx="1"/>
          </p:nvPr>
        </p:nvSpPr>
        <p:spPr>
          <a:xfrm>
            <a:off x="381000" y="4589463"/>
            <a:ext cx="11404600" cy="1500187"/>
          </a:xfrm>
        </p:spPr>
        <p:txBody>
          <a:bodyPr/>
          <a:lstStyle>
            <a:lvl1pPr marL="0" indent="0">
              <a:buNone/>
              <a:defRPr sz="2400">
                <a:solidFill>
                  <a:schemeClr val="accent2">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967CD7-E635-4188-A2E7-278E8CFDF299}" type="slidenum">
              <a:rPr lang="nl-NL" smtClean="0"/>
              <a:t>‹nr.›</a:t>
            </a:fld>
            <a:endParaRPr lang="nl-NL"/>
          </a:p>
        </p:txBody>
      </p:sp>
      <p:sp>
        <p:nvSpPr>
          <p:cNvPr id="7" name="Tijdelijke aanduiding voor afbeelding 2"/>
          <p:cNvSpPr>
            <a:spLocks noGrp="1"/>
          </p:cNvSpPr>
          <p:nvPr>
            <p:ph type="pic" idx="13"/>
          </p:nvPr>
        </p:nvSpPr>
        <p:spPr>
          <a:xfrm>
            <a:off x="0" y="1"/>
            <a:ext cx="12192000" cy="3213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3961926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7" name="Rechthoek 6"/>
          <p:cNvSpPr/>
          <p:nvPr userDrawn="1"/>
        </p:nvSpPr>
        <p:spPr>
          <a:xfrm>
            <a:off x="0" y="1752600"/>
            <a:ext cx="12192000" cy="510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3708400" y="2247901"/>
            <a:ext cx="8483600" cy="2074862"/>
          </a:xfrm>
        </p:spPr>
        <p:txBody>
          <a:bodyPr anchor="b"/>
          <a:lstStyle>
            <a:lvl1pPr algn="ctr">
              <a:defRPr sz="60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3708400" y="4414838"/>
            <a:ext cx="8483600" cy="20875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470" y="368515"/>
            <a:ext cx="2101430" cy="1076536"/>
          </a:xfrm>
          <a:prstGeom prst="rect">
            <a:avLst/>
          </a:prstGeom>
        </p:spPr>
      </p:pic>
      <p:sp>
        <p:nvSpPr>
          <p:cNvPr id="8" name="Tijdelijke aanduiding voor afbeelding 2"/>
          <p:cNvSpPr>
            <a:spLocks noGrp="1"/>
          </p:cNvSpPr>
          <p:nvPr>
            <p:ph type="pic" idx="13"/>
          </p:nvPr>
        </p:nvSpPr>
        <p:spPr>
          <a:xfrm>
            <a:off x="0" y="1741486"/>
            <a:ext cx="3708400" cy="5116513"/>
          </a:xfrm>
        </p:spPr>
        <p:txBody>
          <a:bodyPr anchor="ctr">
            <a:normAutofit/>
          </a:bodyPr>
          <a:lstStyle>
            <a:lvl1pPr marL="0" indent="0" algn="ctr">
              <a:buNone/>
              <a:defRPr sz="18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68246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van twee + icon/im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381000" y="1825625"/>
            <a:ext cx="56388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4" name="Tijdelijke aanduiding voor inhoud 3"/>
          <p:cNvSpPr>
            <a:spLocks noGrp="1"/>
          </p:cNvSpPr>
          <p:nvPr>
            <p:ph sz="half" idx="2"/>
          </p:nvPr>
        </p:nvSpPr>
        <p:spPr>
          <a:xfrm>
            <a:off x="6172200" y="1825625"/>
            <a:ext cx="56515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sp>
        <p:nvSpPr>
          <p:cNvPr id="8" name="Tijdelijke aanduiding voor tekst 3"/>
          <p:cNvSpPr>
            <a:spLocks noGrp="1"/>
          </p:cNvSpPr>
          <p:nvPr>
            <p:ph type="body" sz="half" idx="13"/>
          </p:nvPr>
        </p:nvSpPr>
        <p:spPr>
          <a:xfrm>
            <a:off x="381000" y="4419600"/>
            <a:ext cx="56388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jdelijke aanduiding voor tekst 3"/>
          <p:cNvSpPr>
            <a:spLocks noGrp="1"/>
          </p:cNvSpPr>
          <p:nvPr>
            <p:ph type="body" sz="half" idx="14"/>
          </p:nvPr>
        </p:nvSpPr>
        <p:spPr>
          <a:xfrm>
            <a:off x="381000" y="3898900"/>
            <a:ext cx="56388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tekst 3"/>
          <p:cNvSpPr>
            <a:spLocks noGrp="1"/>
          </p:cNvSpPr>
          <p:nvPr>
            <p:ph type="body" sz="half" idx="15"/>
          </p:nvPr>
        </p:nvSpPr>
        <p:spPr>
          <a:xfrm>
            <a:off x="6173788" y="4419600"/>
            <a:ext cx="5649912"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1" name="Tijdelijke aanduiding voor tekst 3"/>
          <p:cNvSpPr>
            <a:spLocks noGrp="1"/>
          </p:cNvSpPr>
          <p:nvPr>
            <p:ph type="body" sz="half" idx="16"/>
          </p:nvPr>
        </p:nvSpPr>
        <p:spPr>
          <a:xfrm>
            <a:off x="6173788" y="3898900"/>
            <a:ext cx="5649912"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cxnSp>
        <p:nvCxnSpPr>
          <p:cNvPr id="12" name="Rechte verbindingslijn 11"/>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737483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van drie + icon/im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406400" y="1825625"/>
            <a:ext cx="35687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sp>
        <p:nvSpPr>
          <p:cNvPr id="8" name="Tijdelijke aanduiding voor tekst 3"/>
          <p:cNvSpPr>
            <a:spLocks noGrp="1"/>
          </p:cNvSpPr>
          <p:nvPr>
            <p:ph type="body" sz="half" idx="13"/>
          </p:nvPr>
        </p:nvSpPr>
        <p:spPr>
          <a:xfrm>
            <a:off x="406400" y="4419600"/>
            <a:ext cx="35687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jdelijke aanduiding voor tekst 3"/>
          <p:cNvSpPr>
            <a:spLocks noGrp="1"/>
          </p:cNvSpPr>
          <p:nvPr>
            <p:ph type="body" sz="half" idx="14"/>
          </p:nvPr>
        </p:nvSpPr>
        <p:spPr>
          <a:xfrm>
            <a:off x="406400" y="3898900"/>
            <a:ext cx="35687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8" name="Tijdelijke aanduiding voor inhoud 2"/>
          <p:cNvSpPr>
            <a:spLocks noGrp="1"/>
          </p:cNvSpPr>
          <p:nvPr>
            <p:ph sz="half" idx="15"/>
          </p:nvPr>
        </p:nvSpPr>
        <p:spPr>
          <a:xfrm>
            <a:off x="8267700" y="1825625"/>
            <a:ext cx="35687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19" name="Tijdelijke aanduiding voor tekst 3"/>
          <p:cNvSpPr>
            <a:spLocks noGrp="1"/>
          </p:cNvSpPr>
          <p:nvPr>
            <p:ph type="body" sz="half" idx="16"/>
          </p:nvPr>
        </p:nvSpPr>
        <p:spPr>
          <a:xfrm>
            <a:off x="8267700" y="4419600"/>
            <a:ext cx="35687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20" name="Tijdelijke aanduiding voor tekst 3"/>
          <p:cNvSpPr>
            <a:spLocks noGrp="1"/>
          </p:cNvSpPr>
          <p:nvPr>
            <p:ph type="body" sz="half" idx="17"/>
          </p:nvPr>
        </p:nvSpPr>
        <p:spPr>
          <a:xfrm>
            <a:off x="8267700" y="3898900"/>
            <a:ext cx="35687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21" name="Tijdelijke aanduiding voor inhoud 2"/>
          <p:cNvSpPr>
            <a:spLocks noGrp="1"/>
          </p:cNvSpPr>
          <p:nvPr>
            <p:ph sz="half" idx="18"/>
          </p:nvPr>
        </p:nvSpPr>
        <p:spPr>
          <a:xfrm>
            <a:off x="4368800" y="1825625"/>
            <a:ext cx="35687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22" name="Tijdelijke aanduiding voor tekst 3"/>
          <p:cNvSpPr>
            <a:spLocks noGrp="1"/>
          </p:cNvSpPr>
          <p:nvPr>
            <p:ph type="body" sz="half" idx="19"/>
          </p:nvPr>
        </p:nvSpPr>
        <p:spPr>
          <a:xfrm>
            <a:off x="4368800" y="4419600"/>
            <a:ext cx="35687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23" name="Tijdelijke aanduiding voor tekst 3"/>
          <p:cNvSpPr>
            <a:spLocks noGrp="1"/>
          </p:cNvSpPr>
          <p:nvPr>
            <p:ph type="body" sz="half" idx="20"/>
          </p:nvPr>
        </p:nvSpPr>
        <p:spPr>
          <a:xfrm>
            <a:off x="4368800" y="3898900"/>
            <a:ext cx="35687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cxnSp>
        <p:nvCxnSpPr>
          <p:cNvPr id="24" name="Rechte verbindingslijn 23"/>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87072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59368E-CA96-4D8B-83C5-15955F39C83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9DAA562-5240-4EB0-8D47-A834EDE367A8}"/>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B21460-E93A-4544-9878-EE8E2ADA576C}"/>
              </a:ext>
            </a:extLst>
          </p:cNvPr>
          <p:cNvSpPr>
            <a:spLocks noGrp="1"/>
          </p:cNvSpPr>
          <p:nvPr>
            <p:ph type="dt" sz="half" idx="10"/>
          </p:nvPr>
        </p:nvSpPr>
        <p:spPr/>
        <p:txBody>
          <a:bodyPr/>
          <a:lstStyle/>
          <a:p>
            <a:fld id="{2FCE5955-1C9A-45AC-AAAB-71F78FDE3121}" type="datetimeFigureOut">
              <a:rPr lang="nl-NL" smtClean="0"/>
              <a:t>11-2-2021</a:t>
            </a:fld>
            <a:endParaRPr lang="nl-NL"/>
          </a:p>
        </p:txBody>
      </p:sp>
      <p:sp>
        <p:nvSpPr>
          <p:cNvPr id="5" name="Tijdelijke aanduiding voor voettekst 4">
            <a:extLst>
              <a:ext uri="{FF2B5EF4-FFF2-40B4-BE49-F238E27FC236}">
                <a16:creationId xmlns:a16="http://schemas.microsoft.com/office/drawing/2014/main" id="{9A199ADC-89C5-4ECD-8AD6-CDE80C718B5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548558ED-8CB5-4696-BE03-98C722B6464F}"/>
              </a:ext>
            </a:extLst>
          </p:cNvPr>
          <p:cNvSpPr>
            <a:spLocks noGrp="1"/>
          </p:cNvSpPr>
          <p:nvPr>
            <p:ph type="sldNum" sz="quarter" idx="12"/>
          </p:nvPr>
        </p:nvSpPr>
        <p:spPr/>
        <p:txBody>
          <a:bodyPr/>
          <a:lstStyle/>
          <a:p>
            <a:fld id="{7F967CD7-E635-4188-A2E7-278E8CFDF299}" type="slidenum">
              <a:rPr lang="nl-NL" smtClean="0"/>
              <a:t>‹nr.›</a:t>
            </a:fld>
            <a:endParaRPr lang="nl-NL"/>
          </a:p>
        </p:txBody>
      </p:sp>
      <p:cxnSp>
        <p:nvCxnSpPr>
          <p:cNvPr id="7" name="Rechte verbindingslijn 6">
            <a:extLst>
              <a:ext uri="{FF2B5EF4-FFF2-40B4-BE49-F238E27FC236}">
                <a16:creationId xmlns:a16="http://schemas.microsoft.com/office/drawing/2014/main" id="{0F3EF9FD-726F-4CD0-8528-F63C53716358}"/>
              </a:ext>
            </a:extLst>
          </p:cNvPr>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849443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5E433A-6855-4C09-8A17-E7B93FB58A0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51586EB-DE37-475E-909E-880B6953DA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7AE4E236-091E-4DBB-8B55-FF9CF5EFB069}"/>
              </a:ext>
            </a:extLst>
          </p:cNvPr>
          <p:cNvSpPr>
            <a:spLocks noGrp="1"/>
          </p:cNvSpPr>
          <p:nvPr>
            <p:ph type="dt" sz="half" idx="10"/>
          </p:nvPr>
        </p:nvSpPr>
        <p:spPr/>
        <p:txBody>
          <a:bodyPr/>
          <a:lstStyle/>
          <a:p>
            <a:fld id="{2FCE5955-1C9A-45AC-AAAB-71F78FDE3121}" type="datetimeFigureOut">
              <a:rPr lang="nl-NL" smtClean="0"/>
              <a:t>11-2-2021</a:t>
            </a:fld>
            <a:endParaRPr lang="nl-NL"/>
          </a:p>
        </p:txBody>
      </p:sp>
      <p:sp>
        <p:nvSpPr>
          <p:cNvPr id="5" name="Tijdelijke aanduiding voor voettekst 4">
            <a:extLst>
              <a:ext uri="{FF2B5EF4-FFF2-40B4-BE49-F238E27FC236}">
                <a16:creationId xmlns:a16="http://schemas.microsoft.com/office/drawing/2014/main" id="{86807586-29FB-49D6-9092-0CA3030F860B}"/>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277BC135-81C2-499D-9A1E-55FE55F085F1}"/>
              </a:ext>
            </a:extLst>
          </p:cNvPr>
          <p:cNvSpPr>
            <a:spLocks noGrp="1"/>
          </p:cNvSpPr>
          <p:nvPr>
            <p:ph type="sldNum" sz="quarter" idx="12"/>
          </p:nvPr>
        </p:nvSpPr>
        <p:spPr/>
        <p:txBody>
          <a:bodyPr/>
          <a:lstStyle/>
          <a:p>
            <a:fld id="{7F967CD7-E635-4188-A2E7-278E8CFDF299}" type="slidenum">
              <a:rPr lang="nl-NL" smtClean="0"/>
              <a:pPr/>
              <a:t>‹nr.›</a:t>
            </a:fld>
            <a:endParaRPr lang="nl-NL" dirty="0"/>
          </a:p>
        </p:txBody>
      </p:sp>
    </p:spTree>
    <p:extLst>
      <p:ext uri="{BB962C8B-B14F-4D97-AF65-F5344CB8AC3E}">
        <p14:creationId xmlns:p14="http://schemas.microsoft.com/office/powerpoint/2010/main" val="2771676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EFB800-91BA-4B78-AA9F-0DAC4D253CB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CD3EEEF-0544-42FF-B3B1-C84D6D3F73E0}"/>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C98DDB3-B157-42F0-8E57-53092289DFDD}"/>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587E46B-CD16-4EB9-91A7-C9AB0C5D4F3E}"/>
              </a:ext>
            </a:extLst>
          </p:cNvPr>
          <p:cNvSpPr>
            <a:spLocks noGrp="1"/>
          </p:cNvSpPr>
          <p:nvPr>
            <p:ph type="dt" sz="half" idx="10"/>
          </p:nvPr>
        </p:nvSpPr>
        <p:spPr/>
        <p:txBody>
          <a:bodyPr/>
          <a:lstStyle/>
          <a:p>
            <a:fld id="{2FCE5955-1C9A-45AC-AAAB-71F78FDE3121}" type="datetimeFigureOut">
              <a:rPr lang="nl-NL" smtClean="0"/>
              <a:t>11-2-2021</a:t>
            </a:fld>
            <a:endParaRPr lang="nl-NL"/>
          </a:p>
        </p:txBody>
      </p:sp>
      <p:sp>
        <p:nvSpPr>
          <p:cNvPr id="6" name="Tijdelijke aanduiding voor voettekst 5">
            <a:extLst>
              <a:ext uri="{FF2B5EF4-FFF2-40B4-BE49-F238E27FC236}">
                <a16:creationId xmlns:a16="http://schemas.microsoft.com/office/drawing/2014/main" id="{D37087CF-DCA1-4A71-89F2-D0FBD4AD5AC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ECDF2FB-9DC0-4DA2-A64C-90D47C5509DD}"/>
              </a:ext>
            </a:extLst>
          </p:cNvPr>
          <p:cNvSpPr>
            <a:spLocks noGrp="1"/>
          </p:cNvSpPr>
          <p:nvPr>
            <p:ph type="sldNum" sz="quarter" idx="12"/>
          </p:nvPr>
        </p:nvSpPr>
        <p:spPr/>
        <p:txBody>
          <a:bodyPr/>
          <a:lstStyle/>
          <a:p>
            <a:fld id="{7F967CD7-E635-4188-A2E7-278E8CFDF299}" type="slidenum">
              <a:rPr lang="nl-NL" smtClean="0"/>
              <a:t>‹nr.›</a:t>
            </a:fld>
            <a:endParaRPr lang="nl-NL"/>
          </a:p>
        </p:txBody>
      </p:sp>
      <p:cxnSp>
        <p:nvCxnSpPr>
          <p:cNvPr id="8" name="Rechte verbindingslijn 7">
            <a:extLst>
              <a:ext uri="{FF2B5EF4-FFF2-40B4-BE49-F238E27FC236}">
                <a16:creationId xmlns:a16="http://schemas.microsoft.com/office/drawing/2014/main" id="{14943C02-0A1E-40D2-AF4C-EBCA5B7CB9F3}"/>
              </a:ext>
            </a:extLst>
          </p:cNvPr>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72138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5B115-BC34-45FB-B3E5-128CEE43D34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DC2F9A3-A8FB-4E0B-8078-6558F7CB32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FA33F468-006A-48BC-B5C4-249A0B9940AA}"/>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31E86B4-C216-43EA-997D-AE994C7953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F059DC99-4FC6-4746-A7A0-88789F8C53FE}"/>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07BBB6D-B8DB-4D22-B61A-05E5783CD261}"/>
              </a:ext>
            </a:extLst>
          </p:cNvPr>
          <p:cNvSpPr>
            <a:spLocks noGrp="1"/>
          </p:cNvSpPr>
          <p:nvPr>
            <p:ph type="dt" sz="half" idx="10"/>
          </p:nvPr>
        </p:nvSpPr>
        <p:spPr/>
        <p:txBody>
          <a:bodyPr/>
          <a:lstStyle/>
          <a:p>
            <a:fld id="{2FCE5955-1C9A-45AC-AAAB-71F78FDE3121}" type="datetimeFigureOut">
              <a:rPr lang="nl-NL" smtClean="0"/>
              <a:t>11-2-2021</a:t>
            </a:fld>
            <a:endParaRPr lang="nl-NL"/>
          </a:p>
        </p:txBody>
      </p:sp>
      <p:sp>
        <p:nvSpPr>
          <p:cNvPr id="8" name="Tijdelijke aanduiding voor voettekst 7">
            <a:extLst>
              <a:ext uri="{FF2B5EF4-FFF2-40B4-BE49-F238E27FC236}">
                <a16:creationId xmlns:a16="http://schemas.microsoft.com/office/drawing/2014/main" id="{56A016F6-D3B3-45C6-94ED-9817D4E9440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9DB93C7-E34D-4802-ADF0-8A6C7B210CE6}"/>
              </a:ext>
            </a:extLst>
          </p:cNvPr>
          <p:cNvSpPr>
            <a:spLocks noGrp="1"/>
          </p:cNvSpPr>
          <p:nvPr>
            <p:ph type="sldNum" sz="quarter" idx="12"/>
          </p:nvPr>
        </p:nvSpPr>
        <p:spPr/>
        <p:txBody>
          <a:bodyPr/>
          <a:lstStyle/>
          <a:p>
            <a:fld id="{7F967CD7-E635-4188-A2E7-278E8CFDF299}" type="slidenum">
              <a:rPr lang="nl-NL" smtClean="0"/>
              <a:t>‹nr.›</a:t>
            </a:fld>
            <a:endParaRPr lang="nl-NL"/>
          </a:p>
        </p:txBody>
      </p:sp>
      <p:cxnSp>
        <p:nvCxnSpPr>
          <p:cNvPr id="10" name="Rechte verbindingslijn 9">
            <a:extLst>
              <a:ext uri="{FF2B5EF4-FFF2-40B4-BE49-F238E27FC236}">
                <a16:creationId xmlns:a16="http://schemas.microsoft.com/office/drawing/2014/main" id="{117C3916-E50E-4254-8645-4D21B5498CE5}"/>
              </a:ext>
            </a:extLst>
          </p:cNvPr>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0883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10065E-9FEF-4F6F-875C-054CAD117FD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038A2CA-8F28-4499-B860-DAF3C4B270C4}"/>
              </a:ext>
            </a:extLst>
          </p:cNvPr>
          <p:cNvSpPr>
            <a:spLocks noGrp="1"/>
          </p:cNvSpPr>
          <p:nvPr>
            <p:ph type="dt" sz="half" idx="10"/>
          </p:nvPr>
        </p:nvSpPr>
        <p:spPr/>
        <p:txBody>
          <a:bodyPr/>
          <a:lstStyle/>
          <a:p>
            <a:fld id="{2FCE5955-1C9A-45AC-AAAB-71F78FDE3121}" type="datetimeFigureOut">
              <a:rPr lang="nl-NL" smtClean="0"/>
              <a:t>11-2-2021</a:t>
            </a:fld>
            <a:endParaRPr lang="nl-NL"/>
          </a:p>
        </p:txBody>
      </p:sp>
      <p:sp>
        <p:nvSpPr>
          <p:cNvPr id="4" name="Tijdelijke aanduiding voor voettekst 3">
            <a:extLst>
              <a:ext uri="{FF2B5EF4-FFF2-40B4-BE49-F238E27FC236}">
                <a16:creationId xmlns:a16="http://schemas.microsoft.com/office/drawing/2014/main" id="{7290294D-5A9D-4A0B-AD79-989F280332D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3B8E79C-C9C6-436A-8971-366A4047C70A}"/>
              </a:ext>
            </a:extLst>
          </p:cNvPr>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6887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4542FDF-D81B-4DCE-840F-DFC75E8B9F7F}"/>
              </a:ext>
            </a:extLst>
          </p:cNvPr>
          <p:cNvSpPr>
            <a:spLocks noGrp="1"/>
          </p:cNvSpPr>
          <p:nvPr>
            <p:ph type="dt" sz="half" idx="10"/>
          </p:nvPr>
        </p:nvSpPr>
        <p:spPr/>
        <p:txBody>
          <a:bodyPr/>
          <a:lstStyle/>
          <a:p>
            <a:fld id="{2FCE5955-1C9A-45AC-AAAB-71F78FDE3121}" type="datetimeFigureOut">
              <a:rPr lang="nl-NL" smtClean="0"/>
              <a:t>11-2-2021</a:t>
            </a:fld>
            <a:endParaRPr lang="nl-NL"/>
          </a:p>
        </p:txBody>
      </p:sp>
      <p:sp>
        <p:nvSpPr>
          <p:cNvPr id="3" name="Tijdelijke aanduiding voor voettekst 2">
            <a:extLst>
              <a:ext uri="{FF2B5EF4-FFF2-40B4-BE49-F238E27FC236}">
                <a16:creationId xmlns:a16="http://schemas.microsoft.com/office/drawing/2014/main" id="{1067AB3D-CE29-44CA-90C8-02D0852C558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58569D4-6A4D-4062-BA34-5971E6D9776E}"/>
              </a:ext>
            </a:extLst>
          </p:cNvPr>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289701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13BE22-A93A-470F-938D-183658A2083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393282F-956F-46A0-8A29-E720F2A874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D0705E0-FFF8-4EAE-B5C0-D7ED42209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F6924FE2-BB6E-45A1-A8B1-E9A6DBD7A511}"/>
              </a:ext>
            </a:extLst>
          </p:cNvPr>
          <p:cNvSpPr>
            <a:spLocks noGrp="1"/>
          </p:cNvSpPr>
          <p:nvPr>
            <p:ph type="dt" sz="half" idx="10"/>
          </p:nvPr>
        </p:nvSpPr>
        <p:spPr/>
        <p:txBody>
          <a:bodyPr/>
          <a:lstStyle/>
          <a:p>
            <a:fld id="{2FCE5955-1C9A-45AC-AAAB-71F78FDE3121}" type="datetimeFigureOut">
              <a:rPr lang="nl-NL" smtClean="0"/>
              <a:t>11-2-2021</a:t>
            </a:fld>
            <a:endParaRPr lang="nl-NL"/>
          </a:p>
        </p:txBody>
      </p:sp>
      <p:sp>
        <p:nvSpPr>
          <p:cNvPr id="6" name="Tijdelijke aanduiding voor voettekst 5">
            <a:extLst>
              <a:ext uri="{FF2B5EF4-FFF2-40B4-BE49-F238E27FC236}">
                <a16:creationId xmlns:a16="http://schemas.microsoft.com/office/drawing/2014/main" id="{E9CC663C-DA65-4889-A597-D051DA493EA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D53EE78-5A86-4AD5-81F3-7FF5ECAC58C3}"/>
              </a:ext>
            </a:extLst>
          </p:cNvPr>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600105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2CE30-FF40-4332-B32A-750D26DDCCE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1D1271F-B89F-45E6-9FBD-0D1C52EB63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9C823AE-2DD4-4181-850B-AA4E6D0BF9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DA00E134-2339-4F34-B4EE-2BE5AA2D1014}"/>
              </a:ext>
            </a:extLst>
          </p:cNvPr>
          <p:cNvSpPr>
            <a:spLocks noGrp="1"/>
          </p:cNvSpPr>
          <p:nvPr>
            <p:ph type="dt" sz="half" idx="10"/>
          </p:nvPr>
        </p:nvSpPr>
        <p:spPr/>
        <p:txBody>
          <a:bodyPr/>
          <a:lstStyle/>
          <a:p>
            <a:fld id="{6AAA7AF4-39F9-40E5-A76E-4D42D499E2A7}" type="datetimeFigureOut">
              <a:rPr lang="nl-NL" smtClean="0"/>
              <a:t>11-2-2021</a:t>
            </a:fld>
            <a:endParaRPr lang="nl-NL"/>
          </a:p>
        </p:txBody>
      </p:sp>
      <p:sp>
        <p:nvSpPr>
          <p:cNvPr id="6" name="Tijdelijke aanduiding voor voettekst 5">
            <a:extLst>
              <a:ext uri="{FF2B5EF4-FFF2-40B4-BE49-F238E27FC236}">
                <a16:creationId xmlns:a16="http://schemas.microsoft.com/office/drawing/2014/main" id="{38FBE165-EFF3-48BE-86A3-5AC2E8C48FB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53146B7-1DC9-41AA-830A-13C45595C571}"/>
              </a:ext>
            </a:extLst>
          </p:cNvPr>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2199853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77E8262-630E-42B3-B82D-95F1283A7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9BEBA19-A8C3-42ED-A370-93786CFEED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B6AFDF7-2350-42B5-BDD5-97F45566C8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E5955-1C9A-45AC-AAAB-71F78FDE3121}" type="datetimeFigureOut">
              <a:rPr lang="nl-NL" smtClean="0"/>
              <a:t>11-2-2021</a:t>
            </a:fld>
            <a:endParaRPr lang="nl-NL"/>
          </a:p>
        </p:txBody>
      </p:sp>
      <p:sp>
        <p:nvSpPr>
          <p:cNvPr id="5" name="Tijdelijke aanduiding voor voettekst 4">
            <a:extLst>
              <a:ext uri="{FF2B5EF4-FFF2-40B4-BE49-F238E27FC236}">
                <a16:creationId xmlns:a16="http://schemas.microsoft.com/office/drawing/2014/main" id="{695DEE14-6C65-4D74-9826-AE5BC42335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D29C7795-8299-4D27-A51A-0FAA5D7514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67CD7-E635-4188-A2E7-278E8CFDF299}" type="slidenum">
              <a:rPr lang="nl-NL" smtClean="0"/>
              <a:pPr/>
              <a:t>‹nr.›</a:t>
            </a:fld>
            <a:endParaRPr lang="nl-NL" dirty="0"/>
          </a:p>
        </p:txBody>
      </p:sp>
    </p:spTree>
    <p:extLst>
      <p:ext uri="{BB962C8B-B14F-4D97-AF65-F5344CB8AC3E}">
        <p14:creationId xmlns:p14="http://schemas.microsoft.com/office/powerpoint/2010/main" val="74341119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62" r:id="rId13"/>
    <p:sldLayoutId id="2147483660" r:id="rId14"/>
    <p:sldLayoutId id="214748366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toolboxwater.nl/"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contentplatform.ontwikkelcentrum.nl/CMS/CDS/Ontwikkelcentrum/Published%20content/Kenniskiem/97524%20Bedrijfsvoeren%20gewasbescherming/bedrijfsvoeren_gewasbescherming/bedrijfsvoeren_gewasbescherming/index.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zQol1V9sqCk" TargetMode="External"/><Relationship Id="rId4" Type="http://schemas.openxmlformats.org/officeDocument/2006/relationships/hyperlink" Target="https://www.youtube.com/watch?v=zQol1V9sqC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wur.nl/nl/Dossiers/dossier/Geintegreerde-bestrijding-van-ziekten-en-plagen.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beeldenbankgewasbescherming.n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contentplatform.ontwikkelcentrum.nl/CMS/CDS/Ontwikkelcentrum/Published%20content/Kenniskiem/97525%20Uitvoeren%20gewasbescherming/uitvoeren_gewasbescherming/uitvoeren_gewasbescherming/index.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beeldenbankgewasbescherming.nl/"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Uitvoeren gewasbescherming</a:t>
            </a:r>
          </a:p>
        </p:txBody>
      </p:sp>
      <p:sp>
        <p:nvSpPr>
          <p:cNvPr id="3" name="Tijdelijke aanduiding voor tekst 2"/>
          <p:cNvSpPr>
            <a:spLocks noGrp="1"/>
          </p:cNvSpPr>
          <p:nvPr>
            <p:ph type="body" idx="1"/>
          </p:nvPr>
        </p:nvSpPr>
        <p:spPr/>
        <p:txBody>
          <a:bodyPr/>
          <a:lstStyle/>
          <a:p>
            <a:r>
              <a:rPr lang="nl-NL" dirty="0"/>
              <a:t>Op basis van Cursusboek Uitvoeren gewasbescherming Versie 2020</a:t>
            </a:r>
            <a:r>
              <a:rPr lang="nl-NL"/>
              <a:t>, Hoofdstuk 1</a:t>
            </a:r>
            <a:endParaRPr lang="nl-NL" dirty="0"/>
          </a:p>
        </p:txBody>
      </p:sp>
      <p:pic>
        <p:nvPicPr>
          <p:cNvPr id="8" name="Tijdelijke aanduiding voor afbeelding 7" descr="Afbeelding met buiten, plant, groen, groot&#10;&#10;Automatisch gegenereerde beschrijving">
            <a:extLst>
              <a:ext uri="{FF2B5EF4-FFF2-40B4-BE49-F238E27FC236}">
                <a16:creationId xmlns:a16="http://schemas.microsoft.com/office/drawing/2014/main" id="{E14F72AA-09E7-481D-BAAE-8A8FD1C21D0B}"/>
              </a:ext>
            </a:extLst>
          </p:cNvPr>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t="22586" b="42760"/>
          <a:stretch/>
        </p:blipFill>
        <p:spPr>
          <a:xfrm>
            <a:off x="0" y="0"/>
            <a:ext cx="12192000" cy="3168870"/>
          </a:xfrm>
        </p:spPr>
      </p:pic>
      <p:pic>
        <p:nvPicPr>
          <p:cNvPr id="4" name="Afbeelding 3">
            <a:extLst>
              <a:ext uri="{FF2B5EF4-FFF2-40B4-BE49-F238E27FC236}">
                <a16:creationId xmlns:a16="http://schemas.microsoft.com/office/drawing/2014/main" id="{7DFF3D26-585B-43CD-AB91-AA58E8DC2D25}"/>
              </a:ext>
            </a:extLst>
          </p:cNvPr>
          <p:cNvPicPr>
            <a:picLocks noChangeAspect="1"/>
          </p:cNvPicPr>
          <p:nvPr/>
        </p:nvPicPr>
        <p:blipFill>
          <a:blip r:embed="rId3"/>
          <a:stretch>
            <a:fillRect/>
          </a:stretch>
        </p:blipFill>
        <p:spPr>
          <a:xfrm>
            <a:off x="4525313" y="5233271"/>
            <a:ext cx="3115974" cy="883367"/>
          </a:xfrm>
          <a:prstGeom prst="rect">
            <a:avLst/>
          </a:prstGeom>
        </p:spPr>
      </p:pic>
    </p:spTree>
    <p:extLst>
      <p:ext uri="{BB962C8B-B14F-4D97-AF65-F5344CB8AC3E}">
        <p14:creationId xmlns:p14="http://schemas.microsoft.com/office/powerpoint/2010/main" val="128874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E62E68A-7444-46DB-B1E5-9975AA483CD6}"/>
              </a:ext>
            </a:extLst>
          </p:cNvPr>
          <p:cNvSpPr>
            <a:spLocks noGrp="1"/>
          </p:cNvSpPr>
          <p:nvPr>
            <p:ph type="title"/>
          </p:nvPr>
        </p:nvSpPr>
        <p:spPr/>
        <p:txBody>
          <a:bodyPr anchor="ctr">
            <a:normAutofit/>
          </a:bodyPr>
          <a:lstStyle/>
          <a:p>
            <a:r>
              <a:rPr lang="en-US" dirty="0" err="1"/>
              <a:t>Emissie</a:t>
            </a:r>
            <a:endParaRPr lang="en-US" dirty="0"/>
          </a:p>
        </p:txBody>
      </p:sp>
      <p:sp>
        <p:nvSpPr>
          <p:cNvPr id="11" name="Content Placeholder 2">
            <a:extLst>
              <a:ext uri="{FF2B5EF4-FFF2-40B4-BE49-F238E27FC236}">
                <a16:creationId xmlns:a16="http://schemas.microsoft.com/office/drawing/2014/main" id="{0F9FFDE4-0479-41C3-AEFC-A8E67CA53174}"/>
              </a:ext>
            </a:extLst>
          </p:cNvPr>
          <p:cNvSpPr>
            <a:spLocks noGrp="1"/>
          </p:cNvSpPr>
          <p:nvPr>
            <p:ph sz="half" idx="1"/>
          </p:nvPr>
        </p:nvSpPr>
        <p:spPr>
          <a:xfrm>
            <a:off x="617518" y="1825624"/>
            <a:ext cx="5237018" cy="4351338"/>
          </a:xfrm>
        </p:spPr>
        <p:txBody>
          <a:bodyPr>
            <a:normAutofit/>
          </a:bodyPr>
          <a:lstStyle/>
          <a:p>
            <a:pPr marL="0" indent="0">
              <a:buNone/>
            </a:pPr>
            <a:r>
              <a:rPr lang="en-US" dirty="0" err="1"/>
              <a:t>Emissie</a:t>
            </a:r>
            <a:r>
              <a:rPr lang="en-US" dirty="0"/>
              <a:t> is </a:t>
            </a:r>
            <a:r>
              <a:rPr lang="en-US" dirty="0" err="1"/>
              <a:t>weglekken</a:t>
            </a:r>
            <a:r>
              <a:rPr lang="en-US" dirty="0"/>
              <a:t> van </a:t>
            </a:r>
            <a:r>
              <a:rPr lang="en-US" dirty="0" err="1"/>
              <a:t>middelen</a:t>
            </a:r>
            <a:r>
              <a:rPr lang="en-US" dirty="0"/>
              <a:t>:</a:t>
            </a:r>
          </a:p>
          <a:p>
            <a:pPr marL="0" indent="0">
              <a:buNone/>
            </a:pPr>
            <a:endParaRPr lang="en-US" dirty="0"/>
          </a:p>
          <a:p>
            <a:r>
              <a:rPr lang="en-US" dirty="0" err="1"/>
              <a:t>lucht</a:t>
            </a:r>
            <a:endParaRPr lang="en-US" dirty="0"/>
          </a:p>
          <a:p>
            <a:r>
              <a:rPr lang="en-US" dirty="0" err="1"/>
              <a:t>bodem</a:t>
            </a:r>
            <a:endParaRPr lang="en-US" dirty="0"/>
          </a:p>
          <a:p>
            <a:r>
              <a:rPr lang="en-US" dirty="0"/>
              <a:t>water</a:t>
            </a:r>
          </a:p>
          <a:p>
            <a:pPr marL="0" indent="0">
              <a:buNone/>
            </a:pPr>
            <a:endParaRPr lang="en-US" dirty="0"/>
          </a:p>
        </p:txBody>
      </p:sp>
      <p:pic>
        <p:nvPicPr>
          <p:cNvPr id="5" name="Tijdelijke aanduiding voor inhoud 4">
            <a:extLst>
              <a:ext uri="{FF2B5EF4-FFF2-40B4-BE49-F238E27FC236}">
                <a16:creationId xmlns:a16="http://schemas.microsoft.com/office/drawing/2014/main" id="{AC970822-C0B1-4DEF-9A79-9C68646D0E05}"/>
              </a:ext>
            </a:extLst>
          </p:cNvPr>
          <p:cNvPicPr>
            <a:picLocks noGrp="1" noChangeAspect="1"/>
          </p:cNvPicPr>
          <p:nvPr>
            <p:ph sz="half" idx="2"/>
          </p:nvPr>
        </p:nvPicPr>
        <p:blipFill>
          <a:blip r:embed="rId2"/>
          <a:stretch>
            <a:fillRect/>
          </a:stretch>
        </p:blipFill>
        <p:spPr>
          <a:xfrm>
            <a:off x="4899560" y="1822655"/>
            <a:ext cx="7292440" cy="4476866"/>
          </a:xfrm>
          <a:prstGeom prst="rect">
            <a:avLst/>
          </a:prstGeom>
        </p:spPr>
      </p:pic>
    </p:spTree>
    <p:extLst>
      <p:ext uri="{BB962C8B-B14F-4D97-AF65-F5344CB8AC3E}">
        <p14:creationId xmlns:p14="http://schemas.microsoft.com/office/powerpoint/2010/main" val="11915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1000"/>
                                        <p:tgtEl>
                                          <p:spTgt spid="11">
                                            <p:txEl>
                                              <p:pRg st="2" end="2"/>
                                            </p:txEl>
                                          </p:spTgt>
                                        </p:tgtEl>
                                      </p:cBhvr>
                                    </p:animEffect>
                                    <p:anim calcmode="lin" valueType="num">
                                      <p:cBhvr>
                                        <p:cTn id="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3" end="3"/>
                                            </p:txEl>
                                          </p:spTgt>
                                        </p:tgtEl>
                                        <p:attrNameLst>
                                          <p:attrName>style.visibility</p:attrName>
                                        </p:attrNameLst>
                                      </p:cBhvr>
                                      <p:to>
                                        <p:strVal val="visible"/>
                                      </p:to>
                                    </p:set>
                                    <p:animEffect transition="in" filter="fade">
                                      <p:cBhvr>
                                        <p:cTn id="14" dur="1000"/>
                                        <p:tgtEl>
                                          <p:spTgt spid="11">
                                            <p:txEl>
                                              <p:pRg st="3" end="3"/>
                                            </p:txEl>
                                          </p:spTgt>
                                        </p:tgtEl>
                                      </p:cBhvr>
                                    </p:animEffect>
                                    <p:anim calcmode="lin" valueType="num">
                                      <p:cBhvr>
                                        <p:cTn id="15"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0"/>
                                        <p:tgtEl>
                                          <p:spTgt spid="11">
                                            <p:txEl>
                                              <p:pRg st="4" end="4"/>
                                            </p:txEl>
                                          </p:spTgt>
                                        </p:tgtEl>
                                      </p:cBhvr>
                                    </p:animEffect>
                                    <p:anim calcmode="lin" valueType="num">
                                      <p:cBhvr>
                                        <p:cTn id="2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759D55-7FEE-403D-8F3C-5C697E0E0866}"/>
              </a:ext>
            </a:extLst>
          </p:cNvPr>
          <p:cNvSpPr>
            <a:spLocks noGrp="1"/>
          </p:cNvSpPr>
          <p:nvPr>
            <p:ph type="title"/>
          </p:nvPr>
        </p:nvSpPr>
        <p:spPr/>
        <p:txBody>
          <a:bodyPr anchor="ctr">
            <a:normAutofit/>
          </a:bodyPr>
          <a:lstStyle/>
          <a:p>
            <a:r>
              <a:rPr lang="nl-NL" dirty="0"/>
              <a:t>Drift</a:t>
            </a:r>
          </a:p>
        </p:txBody>
      </p:sp>
      <p:sp>
        <p:nvSpPr>
          <p:cNvPr id="3" name="Tijdelijke aanduiding voor inhoud 2">
            <a:extLst>
              <a:ext uri="{FF2B5EF4-FFF2-40B4-BE49-F238E27FC236}">
                <a16:creationId xmlns:a16="http://schemas.microsoft.com/office/drawing/2014/main" id="{3F29C0C4-D8D8-41F7-AF4A-85388222789F}"/>
              </a:ext>
            </a:extLst>
          </p:cNvPr>
          <p:cNvSpPr>
            <a:spLocks noGrp="1"/>
          </p:cNvSpPr>
          <p:nvPr>
            <p:ph sz="half" idx="1"/>
          </p:nvPr>
        </p:nvSpPr>
        <p:spPr>
          <a:xfrm>
            <a:off x="640278" y="2141537"/>
            <a:ext cx="5455722" cy="4351338"/>
          </a:xfrm>
        </p:spPr>
        <p:txBody>
          <a:bodyPr>
            <a:normAutofit/>
          </a:bodyPr>
          <a:lstStyle/>
          <a:p>
            <a:pPr marL="0" indent="0">
              <a:buNone/>
            </a:pPr>
            <a:r>
              <a:rPr lang="nl-NL" dirty="0"/>
              <a:t>Drift is het verwaaien van spuitvloeistof.  Dit hangt af van:</a:t>
            </a:r>
          </a:p>
          <a:p>
            <a:pPr marL="0" indent="0">
              <a:buNone/>
            </a:pPr>
            <a:endParaRPr lang="nl-NL" dirty="0"/>
          </a:p>
          <a:p>
            <a:r>
              <a:rPr lang="nl-NL" dirty="0"/>
              <a:t>Druppelgrootte</a:t>
            </a:r>
          </a:p>
          <a:p>
            <a:r>
              <a:rPr lang="nl-NL" dirty="0"/>
              <a:t>Hoogte van de spuitboom</a:t>
            </a:r>
          </a:p>
          <a:p>
            <a:r>
              <a:rPr lang="nl-NL" dirty="0"/>
              <a:t>Afstand tussen doppen en gewas</a:t>
            </a:r>
          </a:p>
          <a:p>
            <a:r>
              <a:rPr lang="nl-NL" dirty="0"/>
              <a:t>Weer </a:t>
            </a:r>
          </a:p>
        </p:txBody>
      </p:sp>
      <p:pic>
        <p:nvPicPr>
          <p:cNvPr id="5" name="Tijdelijke aanduiding voor inhoud 4">
            <a:extLst>
              <a:ext uri="{FF2B5EF4-FFF2-40B4-BE49-F238E27FC236}">
                <a16:creationId xmlns:a16="http://schemas.microsoft.com/office/drawing/2014/main" id="{DE28FD9D-2222-4B3F-BA06-765CBF8D5251}"/>
              </a:ext>
            </a:extLst>
          </p:cNvPr>
          <p:cNvPicPr>
            <a:picLocks noGrp="1" noChangeAspect="1"/>
          </p:cNvPicPr>
          <p:nvPr>
            <p:ph sz="half" idx="2"/>
          </p:nvPr>
        </p:nvPicPr>
        <p:blipFill>
          <a:blip r:embed="rId2"/>
          <a:stretch>
            <a:fillRect/>
          </a:stretch>
        </p:blipFill>
        <p:spPr>
          <a:xfrm>
            <a:off x="6446323" y="2050663"/>
            <a:ext cx="5181600" cy="2756674"/>
          </a:xfrm>
          <a:prstGeom prst="rect">
            <a:avLst/>
          </a:prstGeom>
          <a:noFill/>
        </p:spPr>
      </p:pic>
    </p:spTree>
    <p:extLst>
      <p:ext uri="{BB962C8B-B14F-4D97-AF65-F5344CB8AC3E}">
        <p14:creationId xmlns:p14="http://schemas.microsoft.com/office/powerpoint/2010/main" val="266771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759D55-7FEE-403D-8F3C-5C697E0E0866}"/>
              </a:ext>
            </a:extLst>
          </p:cNvPr>
          <p:cNvSpPr>
            <a:spLocks noGrp="1"/>
          </p:cNvSpPr>
          <p:nvPr>
            <p:ph type="title"/>
          </p:nvPr>
        </p:nvSpPr>
        <p:spPr/>
        <p:txBody>
          <a:bodyPr anchor="ctr">
            <a:normAutofit/>
          </a:bodyPr>
          <a:lstStyle/>
          <a:p>
            <a:r>
              <a:rPr lang="nl-NL" dirty="0"/>
              <a:t>Drift</a:t>
            </a:r>
          </a:p>
        </p:txBody>
      </p:sp>
      <p:sp>
        <p:nvSpPr>
          <p:cNvPr id="3" name="Tijdelijke aanduiding voor inhoud 2">
            <a:extLst>
              <a:ext uri="{FF2B5EF4-FFF2-40B4-BE49-F238E27FC236}">
                <a16:creationId xmlns:a16="http://schemas.microsoft.com/office/drawing/2014/main" id="{3F29C0C4-D8D8-41F7-AF4A-85388222789F}"/>
              </a:ext>
            </a:extLst>
          </p:cNvPr>
          <p:cNvSpPr>
            <a:spLocks noGrp="1"/>
          </p:cNvSpPr>
          <p:nvPr>
            <p:ph sz="half" idx="1"/>
          </p:nvPr>
        </p:nvSpPr>
        <p:spPr>
          <a:xfrm>
            <a:off x="445323" y="2297890"/>
            <a:ext cx="5455722" cy="4351338"/>
          </a:xfrm>
        </p:spPr>
        <p:txBody>
          <a:bodyPr>
            <a:normAutofit/>
          </a:bodyPr>
          <a:lstStyle/>
          <a:p>
            <a:pPr marL="0" indent="0">
              <a:buNone/>
            </a:pPr>
            <a:r>
              <a:rPr lang="nl-NL" dirty="0"/>
              <a:t>Drift is het verwaaien van spuitvloeistof.  Dit hangt af van:</a:t>
            </a:r>
          </a:p>
          <a:p>
            <a:pPr marL="0" indent="0">
              <a:buNone/>
            </a:pPr>
            <a:endParaRPr lang="nl-NL" dirty="0"/>
          </a:p>
          <a:p>
            <a:r>
              <a:rPr lang="nl-NL" dirty="0"/>
              <a:t>Spuittechniek</a:t>
            </a:r>
          </a:p>
          <a:p>
            <a:r>
              <a:rPr lang="nl-NL" dirty="0"/>
              <a:t>Breedte van teeltvrije zone</a:t>
            </a:r>
          </a:p>
        </p:txBody>
      </p:sp>
      <p:pic>
        <p:nvPicPr>
          <p:cNvPr id="7" name="Picture 35876">
            <a:extLst>
              <a:ext uri="{FF2B5EF4-FFF2-40B4-BE49-F238E27FC236}">
                <a16:creationId xmlns:a16="http://schemas.microsoft.com/office/drawing/2014/main" id="{C73AE1D7-3B46-4774-811E-83EAD7ED8E75}"/>
              </a:ext>
            </a:extLst>
          </p:cNvPr>
          <p:cNvPicPr>
            <a:picLocks noGrp="1"/>
          </p:cNvPicPr>
          <p:nvPr>
            <p:ph sz="half" idx="2"/>
          </p:nvPr>
        </p:nvPicPr>
        <p:blipFill>
          <a:blip r:embed="rId2"/>
          <a:stretch>
            <a:fillRect/>
          </a:stretch>
        </p:blipFill>
        <p:spPr>
          <a:xfrm>
            <a:off x="6446323" y="2297890"/>
            <a:ext cx="5181600" cy="3335555"/>
          </a:xfrm>
          <a:prstGeom prst="rect">
            <a:avLst/>
          </a:prstGeom>
        </p:spPr>
      </p:pic>
    </p:spTree>
    <p:extLst>
      <p:ext uri="{BB962C8B-B14F-4D97-AF65-F5344CB8AC3E}">
        <p14:creationId xmlns:p14="http://schemas.microsoft.com/office/powerpoint/2010/main" val="214613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EDCB09-1D60-4988-BA16-052F76FC70F7}"/>
              </a:ext>
            </a:extLst>
          </p:cNvPr>
          <p:cNvSpPr>
            <a:spLocks noGrp="1"/>
          </p:cNvSpPr>
          <p:nvPr>
            <p:ph type="title"/>
          </p:nvPr>
        </p:nvSpPr>
        <p:spPr/>
        <p:txBody>
          <a:bodyPr anchor="ctr">
            <a:normAutofit/>
          </a:bodyPr>
          <a:lstStyle/>
          <a:p>
            <a:r>
              <a:rPr lang="nl-NL" dirty="0"/>
              <a:t>Uitspoeling</a:t>
            </a:r>
          </a:p>
        </p:txBody>
      </p:sp>
      <p:sp>
        <p:nvSpPr>
          <p:cNvPr id="3" name="Tijdelijke aanduiding voor inhoud 2">
            <a:extLst>
              <a:ext uri="{FF2B5EF4-FFF2-40B4-BE49-F238E27FC236}">
                <a16:creationId xmlns:a16="http://schemas.microsoft.com/office/drawing/2014/main" id="{719E7AC4-41B6-4736-8F26-ABFA71D067D6}"/>
              </a:ext>
            </a:extLst>
          </p:cNvPr>
          <p:cNvSpPr>
            <a:spLocks noGrp="1"/>
          </p:cNvSpPr>
          <p:nvPr>
            <p:ph idx="1"/>
          </p:nvPr>
        </p:nvSpPr>
        <p:spPr>
          <a:xfrm>
            <a:off x="389906" y="1690688"/>
            <a:ext cx="10515600" cy="4351338"/>
          </a:xfrm>
        </p:spPr>
        <p:txBody>
          <a:bodyPr>
            <a:normAutofit fontScale="92500" lnSpcReduction="10000"/>
          </a:bodyPr>
          <a:lstStyle/>
          <a:p>
            <a:pPr marL="0" indent="0">
              <a:buNone/>
            </a:pPr>
            <a:r>
              <a:rPr lang="nl-NL" dirty="0"/>
              <a:t>Middelen spoelen met regenwater naar het grondwater. Dit hangt af van:</a:t>
            </a:r>
          </a:p>
          <a:p>
            <a:r>
              <a:rPr lang="nl-NL" b="1" dirty="0"/>
              <a:t>Oplosbaarheid</a:t>
            </a:r>
          </a:p>
          <a:p>
            <a:pPr marL="0" indent="0">
              <a:buNone/>
            </a:pPr>
            <a:r>
              <a:rPr lang="nl-NL" dirty="0"/>
              <a:t>Een goed oplosbaar middel zal snel uitspoelen</a:t>
            </a:r>
          </a:p>
          <a:p>
            <a:r>
              <a:rPr lang="nl-NL" b="1" dirty="0"/>
              <a:t>Afbraaksnelheid </a:t>
            </a:r>
          </a:p>
          <a:p>
            <a:pPr marL="0" indent="0">
              <a:buNone/>
            </a:pPr>
            <a:r>
              <a:rPr lang="nl-NL" dirty="0"/>
              <a:t>Een middel wat snel wordt afgebroken is weg voordat het in het grondwater terecht komt</a:t>
            </a:r>
          </a:p>
          <a:p>
            <a:r>
              <a:rPr lang="nl-NL" b="1" dirty="0"/>
              <a:t>Persistentie </a:t>
            </a:r>
          </a:p>
          <a:p>
            <a:pPr marL="0" indent="0">
              <a:buNone/>
            </a:pPr>
            <a:r>
              <a:rPr lang="nl-NL" dirty="0"/>
              <a:t>Een middel wat persistent is, wordt traag afgebroken en blijft lang in het milieu</a:t>
            </a:r>
          </a:p>
          <a:p>
            <a:pPr marL="0" indent="0">
              <a:buNone/>
            </a:pPr>
            <a:r>
              <a:rPr lang="nl-NL" dirty="0"/>
              <a:t>In waterwingebieden gelden speciale regels. Lees het etiket</a:t>
            </a:r>
          </a:p>
        </p:txBody>
      </p:sp>
      <p:pic>
        <p:nvPicPr>
          <p:cNvPr id="2050" name="Picture 2" descr="Waterwingebied">
            <a:extLst>
              <a:ext uri="{FF2B5EF4-FFF2-40B4-BE49-F238E27FC236}">
                <a16:creationId xmlns:a16="http://schemas.microsoft.com/office/drawing/2014/main" id="{E1AC3845-33D6-455A-9B6B-893B61D39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7196" y="4335998"/>
            <a:ext cx="1592352" cy="23928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86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D330C5-A4AD-4A49-B045-115DA945B251}"/>
              </a:ext>
            </a:extLst>
          </p:cNvPr>
          <p:cNvSpPr>
            <a:spLocks noGrp="1"/>
          </p:cNvSpPr>
          <p:nvPr>
            <p:ph type="title"/>
          </p:nvPr>
        </p:nvSpPr>
        <p:spPr>
          <a:xfrm>
            <a:off x="838200" y="638259"/>
            <a:ext cx="10515600" cy="1325563"/>
          </a:xfrm>
        </p:spPr>
        <p:txBody>
          <a:bodyPr>
            <a:normAutofit fontScale="90000"/>
          </a:bodyPr>
          <a:lstStyle/>
          <a:p>
            <a:r>
              <a:rPr lang="nl-NL" dirty="0"/>
              <a:t>Verdamping:</a:t>
            </a:r>
            <a:br>
              <a:rPr lang="nl-NL" dirty="0"/>
            </a:br>
            <a:r>
              <a:rPr lang="nl-NL" dirty="0"/>
              <a:t> </a:t>
            </a:r>
            <a:r>
              <a:rPr lang="nl-NL" sz="2700" dirty="0"/>
              <a:t>is in de natuurkunde de faseovergang van vloeistofmoleculen aan een oppervlak naar de gasfase.</a:t>
            </a:r>
          </a:p>
        </p:txBody>
      </p:sp>
      <p:sp>
        <p:nvSpPr>
          <p:cNvPr id="3" name="Tijdelijke aanduiding voor inhoud 2">
            <a:extLst>
              <a:ext uri="{FF2B5EF4-FFF2-40B4-BE49-F238E27FC236}">
                <a16:creationId xmlns:a16="http://schemas.microsoft.com/office/drawing/2014/main" id="{47BDD6C9-8F71-4493-BB3B-8AF1681E2AA3}"/>
              </a:ext>
            </a:extLst>
          </p:cNvPr>
          <p:cNvSpPr>
            <a:spLocks noGrp="1"/>
          </p:cNvSpPr>
          <p:nvPr>
            <p:ph idx="1"/>
          </p:nvPr>
        </p:nvSpPr>
        <p:spPr>
          <a:xfrm>
            <a:off x="731322" y="2407516"/>
            <a:ext cx="10515600" cy="4351338"/>
          </a:xfrm>
        </p:spPr>
        <p:txBody>
          <a:bodyPr/>
          <a:lstStyle/>
          <a:p>
            <a:r>
              <a:rPr lang="nl-NL" dirty="0"/>
              <a:t>Fijne druppels</a:t>
            </a:r>
          </a:p>
          <a:p>
            <a:endParaRPr lang="nl-NL" dirty="0"/>
          </a:p>
          <a:p>
            <a:r>
              <a:rPr lang="nl-NL" dirty="0"/>
              <a:t>Hoge temperatuur</a:t>
            </a:r>
          </a:p>
          <a:p>
            <a:endParaRPr lang="nl-NL" dirty="0"/>
          </a:p>
          <a:p>
            <a:r>
              <a:rPr lang="nl-NL" dirty="0"/>
              <a:t>Luchten van de kas</a:t>
            </a:r>
          </a:p>
          <a:p>
            <a:endParaRPr lang="nl-NL" dirty="0"/>
          </a:p>
          <a:p>
            <a:r>
              <a:rPr lang="nl-NL" dirty="0"/>
              <a:t>Gebruik van </a:t>
            </a:r>
            <a:r>
              <a:rPr lang="nl-NL" dirty="0" err="1"/>
              <a:t>grondonsmettingsmiddelen</a:t>
            </a:r>
            <a:endParaRPr lang="nl-NL" dirty="0"/>
          </a:p>
        </p:txBody>
      </p:sp>
      <p:pic>
        <p:nvPicPr>
          <p:cNvPr id="3074" name="Picture 2" descr="Fijne druppels | Macro foto van Gilles147 | Zoom.nl">
            <a:extLst>
              <a:ext uri="{FF2B5EF4-FFF2-40B4-BE49-F238E27FC236}">
                <a16:creationId xmlns:a16="http://schemas.microsoft.com/office/drawing/2014/main" id="{2E64E750-88CC-4FA7-AD69-599430E29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2638" y="1625941"/>
            <a:ext cx="1987320" cy="15631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Pin on Kassen">
            <a:extLst>
              <a:ext uri="{FF2B5EF4-FFF2-40B4-BE49-F238E27FC236}">
                <a16:creationId xmlns:a16="http://schemas.microsoft.com/office/drawing/2014/main" id="{3AE9F2C5-C785-4346-B35D-161F5973A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4482" y="4193434"/>
            <a:ext cx="1701220" cy="17012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Grondontsmettingsmiddel Nemasol blijft beschikbaar - GFactueel.nl">
            <a:extLst>
              <a:ext uri="{FF2B5EF4-FFF2-40B4-BE49-F238E27FC236}">
                <a16:creationId xmlns:a16="http://schemas.microsoft.com/office/drawing/2014/main" id="{5FB934A4-4193-44A6-BEB4-68A0DD6834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1054" y="5532437"/>
            <a:ext cx="1992006" cy="13255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2" name="Picture 10" descr="Werken bij hoge temperaturen: dit zijn de risico's | CertificeringsAdvies  Nederland">
            <a:extLst>
              <a:ext uri="{FF2B5EF4-FFF2-40B4-BE49-F238E27FC236}">
                <a16:creationId xmlns:a16="http://schemas.microsoft.com/office/drawing/2014/main" id="{F292045E-C19E-44A6-A931-BCC4DBBB32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029537"/>
            <a:ext cx="2003758" cy="12999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2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82"/>
                                        </p:tgtEl>
                                        <p:attrNameLst>
                                          <p:attrName>style.visibility</p:attrName>
                                        </p:attrNameLst>
                                      </p:cBhvr>
                                      <p:to>
                                        <p:strVal val="visible"/>
                                      </p:to>
                                    </p:set>
                                    <p:animEffect transition="in" filter="fade">
                                      <p:cBhvr>
                                        <p:cTn id="28" dur="1000"/>
                                        <p:tgtEl>
                                          <p:spTgt spid="3082"/>
                                        </p:tgtEl>
                                      </p:cBhvr>
                                    </p:animEffect>
                                    <p:anim calcmode="lin" valueType="num">
                                      <p:cBhvr>
                                        <p:cTn id="29" dur="1000" fill="hold"/>
                                        <p:tgtEl>
                                          <p:spTgt spid="3082"/>
                                        </p:tgtEl>
                                        <p:attrNameLst>
                                          <p:attrName>ppt_x</p:attrName>
                                        </p:attrNameLst>
                                      </p:cBhvr>
                                      <p:tavLst>
                                        <p:tav tm="0">
                                          <p:val>
                                            <p:strVal val="#ppt_x"/>
                                          </p:val>
                                        </p:tav>
                                        <p:tav tm="100000">
                                          <p:val>
                                            <p:strVal val="#ppt_x"/>
                                          </p:val>
                                        </p:tav>
                                      </p:tavLst>
                                    </p:anim>
                                    <p:anim calcmode="lin" valueType="num">
                                      <p:cBhvr>
                                        <p:cTn id="30" dur="1000" fill="hold"/>
                                        <p:tgtEl>
                                          <p:spTgt spid="308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78"/>
                                        </p:tgtEl>
                                        <p:attrNameLst>
                                          <p:attrName>style.visibility</p:attrName>
                                        </p:attrNameLst>
                                      </p:cBhvr>
                                      <p:to>
                                        <p:strVal val="visible"/>
                                      </p:to>
                                    </p:set>
                                    <p:animEffect transition="in" filter="fade">
                                      <p:cBhvr>
                                        <p:cTn id="42" dur="1000"/>
                                        <p:tgtEl>
                                          <p:spTgt spid="3078"/>
                                        </p:tgtEl>
                                      </p:cBhvr>
                                    </p:animEffect>
                                    <p:anim calcmode="lin" valueType="num">
                                      <p:cBhvr>
                                        <p:cTn id="43" dur="1000" fill="hold"/>
                                        <p:tgtEl>
                                          <p:spTgt spid="3078"/>
                                        </p:tgtEl>
                                        <p:attrNameLst>
                                          <p:attrName>ppt_x</p:attrName>
                                        </p:attrNameLst>
                                      </p:cBhvr>
                                      <p:tavLst>
                                        <p:tav tm="0">
                                          <p:val>
                                            <p:strVal val="#ppt_x"/>
                                          </p:val>
                                        </p:tav>
                                        <p:tav tm="100000">
                                          <p:val>
                                            <p:strVal val="#ppt_x"/>
                                          </p:val>
                                        </p:tav>
                                      </p:tavLst>
                                    </p:anim>
                                    <p:anim calcmode="lin" valueType="num">
                                      <p:cBhvr>
                                        <p:cTn id="44"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080"/>
                                        </p:tgtEl>
                                        <p:attrNameLst>
                                          <p:attrName>style.visibility</p:attrName>
                                        </p:attrNameLst>
                                      </p:cBhvr>
                                      <p:to>
                                        <p:strVal val="visible"/>
                                      </p:to>
                                    </p:set>
                                    <p:animEffect transition="in" filter="fade">
                                      <p:cBhvr>
                                        <p:cTn id="56" dur="1000"/>
                                        <p:tgtEl>
                                          <p:spTgt spid="3080"/>
                                        </p:tgtEl>
                                      </p:cBhvr>
                                    </p:animEffect>
                                    <p:anim calcmode="lin" valueType="num">
                                      <p:cBhvr>
                                        <p:cTn id="57" dur="1000" fill="hold"/>
                                        <p:tgtEl>
                                          <p:spTgt spid="3080"/>
                                        </p:tgtEl>
                                        <p:attrNameLst>
                                          <p:attrName>ppt_x</p:attrName>
                                        </p:attrNameLst>
                                      </p:cBhvr>
                                      <p:tavLst>
                                        <p:tav tm="0">
                                          <p:val>
                                            <p:strVal val="#ppt_x"/>
                                          </p:val>
                                        </p:tav>
                                        <p:tav tm="100000">
                                          <p:val>
                                            <p:strVal val="#ppt_x"/>
                                          </p:val>
                                        </p:tav>
                                      </p:tavLst>
                                    </p:anim>
                                    <p:anim calcmode="lin" valueType="num">
                                      <p:cBhvr>
                                        <p:cTn id="58" dur="1000" fill="hold"/>
                                        <p:tgtEl>
                                          <p:spTgt spid="30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91382D-AAD0-4D04-87F9-2D71A33BF71A}"/>
              </a:ext>
            </a:extLst>
          </p:cNvPr>
          <p:cNvSpPr>
            <a:spLocks noGrp="1"/>
          </p:cNvSpPr>
          <p:nvPr>
            <p:ph type="title"/>
          </p:nvPr>
        </p:nvSpPr>
        <p:spPr/>
        <p:txBody>
          <a:bodyPr anchor="ctr">
            <a:normAutofit/>
          </a:bodyPr>
          <a:lstStyle/>
          <a:p>
            <a:r>
              <a:rPr lang="nl-NL" dirty="0"/>
              <a:t>Afspoeling</a:t>
            </a:r>
          </a:p>
        </p:txBody>
      </p:sp>
      <p:sp>
        <p:nvSpPr>
          <p:cNvPr id="8" name="Content Placeholder 2">
            <a:extLst>
              <a:ext uri="{FF2B5EF4-FFF2-40B4-BE49-F238E27FC236}">
                <a16:creationId xmlns:a16="http://schemas.microsoft.com/office/drawing/2014/main" id="{36A90D74-D6B5-4CBF-8417-129995A4B205}"/>
              </a:ext>
            </a:extLst>
          </p:cNvPr>
          <p:cNvSpPr>
            <a:spLocks noGrp="1"/>
          </p:cNvSpPr>
          <p:nvPr>
            <p:ph sz="half" idx="1"/>
          </p:nvPr>
        </p:nvSpPr>
        <p:spPr>
          <a:xfrm>
            <a:off x="493815" y="1561390"/>
            <a:ext cx="5181600" cy="4351338"/>
          </a:xfrm>
        </p:spPr>
        <p:txBody>
          <a:bodyPr/>
          <a:lstStyle/>
          <a:p>
            <a:pPr marL="0" indent="0">
              <a:buNone/>
            </a:pPr>
            <a:r>
              <a:rPr lang="en-US" dirty="0" err="1"/>
              <a:t>Afspoeling</a:t>
            </a:r>
            <a:r>
              <a:rPr lang="en-US" dirty="0"/>
              <a:t> van het </a:t>
            </a:r>
            <a:r>
              <a:rPr lang="en-US" dirty="0" err="1"/>
              <a:t>perceel</a:t>
            </a:r>
            <a:r>
              <a:rPr lang="en-US" dirty="0"/>
              <a:t> of de </a:t>
            </a:r>
            <a:r>
              <a:rPr lang="en-US" dirty="0" err="1"/>
              <a:t>erfverharding</a:t>
            </a:r>
            <a:endParaRPr lang="en-US" dirty="0"/>
          </a:p>
          <a:p>
            <a:r>
              <a:rPr lang="en-US" dirty="0" err="1"/>
              <a:t>Erfemissie</a:t>
            </a:r>
            <a:endParaRPr lang="en-US" dirty="0"/>
          </a:p>
          <a:p>
            <a:pPr lvl="1"/>
            <a:r>
              <a:rPr lang="en-US" dirty="0" err="1"/>
              <a:t>spuit</a:t>
            </a:r>
            <a:r>
              <a:rPr lang="en-US" dirty="0"/>
              <a:t> </a:t>
            </a:r>
            <a:r>
              <a:rPr lang="en-US" dirty="0" err="1"/>
              <a:t>niet</a:t>
            </a:r>
            <a:r>
              <a:rPr lang="en-US" dirty="0"/>
              <a:t> op </a:t>
            </a:r>
            <a:r>
              <a:rPr lang="en-US" dirty="0" err="1"/>
              <a:t>verhardingen</a:t>
            </a:r>
            <a:endParaRPr lang="en-US" dirty="0"/>
          </a:p>
          <a:p>
            <a:pPr lvl="1"/>
            <a:r>
              <a:rPr lang="en-US" dirty="0" err="1"/>
              <a:t>Blijf</a:t>
            </a:r>
            <a:r>
              <a:rPr lang="en-US" dirty="0"/>
              <a:t> </a:t>
            </a:r>
            <a:r>
              <a:rPr lang="en-US" dirty="0" err="1"/>
              <a:t>weg</a:t>
            </a:r>
            <a:r>
              <a:rPr lang="en-US" dirty="0"/>
              <a:t> van water en </a:t>
            </a:r>
            <a:r>
              <a:rPr lang="en-US" dirty="0" err="1"/>
              <a:t>trottoirkolken</a:t>
            </a:r>
            <a:endParaRPr lang="en-US" dirty="0"/>
          </a:p>
          <a:p>
            <a:pPr lvl="1"/>
            <a:r>
              <a:rPr lang="en-US" dirty="0" err="1"/>
              <a:t>Gebruik</a:t>
            </a:r>
            <a:r>
              <a:rPr lang="en-US" dirty="0"/>
              <a:t> </a:t>
            </a:r>
            <a:r>
              <a:rPr lang="en-US" dirty="0" err="1"/>
              <a:t>onkruidstrijker</a:t>
            </a:r>
            <a:endParaRPr lang="en-US" dirty="0"/>
          </a:p>
          <a:p>
            <a:pPr marL="0" indent="0">
              <a:buNone/>
            </a:pPr>
            <a:endParaRPr lang="en-US" dirty="0"/>
          </a:p>
          <a:p>
            <a:pPr marL="0" indent="0">
              <a:buNone/>
            </a:pPr>
            <a:r>
              <a:rPr lang="en-US" dirty="0" err="1"/>
              <a:t>Gebruik</a:t>
            </a:r>
            <a:r>
              <a:rPr lang="en-US" dirty="0"/>
              <a:t> </a:t>
            </a:r>
            <a:r>
              <a:rPr lang="en-US" dirty="0">
                <a:hlinkClick r:id="rId2"/>
              </a:rPr>
              <a:t>www.toolboxwater.nl</a:t>
            </a:r>
            <a:r>
              <a:rPr lang="en-US" dirty="0"/>
              <a:t> </a:t>
            </a:r>
            <a:r>
              <a:rPr lang="en-US" dirty="0" err="1"/>
              <a:t>voor</a:t>
            </a:r>
            <a:r>
              <a:rPr lang="en-US" dirty="0"/>
              <a:t> tips</a:t>
            </a:r>
          </a:p>
        </p:txBody>
      </p:sp>
      <p:pic>
        <p:nvPicPr>
          <p:cNvPr id="4" name="Tijdelijke aanduiding voor inhoud 3">
            <a:extLst>
              <a:ext uri="{FF2B5EF4-FFF2-40B4-BE49-F238E27FC236}">
                <a16:creationId xmlns:a16="http://schemas.microsoft.com/office/drawing/2014/main" id="{E9DDFB58-C5A9-46C9-B3A6-4E49A0695E76}"/>
              </a:ext>
            </a:extLst>
          </p:cNvPr>
          <p:cNvPicPr>
            <a:picLocks noGrp="1" noChangeAspect="1"/>
          </p:cNvPicPr>
          <p:nvPr>
            <p:ph sz="half" idx="2"/>
          </p:nvPr>
        </p:nvPicPr>
        <p:blipFill>
          <a:blip r:embed="rId3"/>
          <a:stretch>
            <a:fillRect/>
          </a:stretch>
        </p:blipFill>
        <p:spPr>
          <a:xfrm>
            <a:off x="6314704" y="2331710"/>
            <a:ext cx="5181600" cy="3267915"/>
          </a:xfrm>
          <a:prstGeom prst="rect">
            <a:avLst/>
          </a:prstGeom>
        </p:spPr>
      </p:pic>
      <p:sp>
        <p:nvSpPr>
          <p:cNvPr id="5" name="Tekstvak 4">
            <a:extLst>
              <a:ext uri="{FF2B5EF4-FFF2-40B4-BE49-F238E27FC236}">
                <a16:creationId xmlns:a16="http://schemas.microsoft.com/office/drawing/2014/main" id="{D1EA94A3-7E51-4EF1-9965-048C43D758D9}"/>
              </a:ext>
            </a:extLst>
          </p:cNvPr>
          <p:cNvSpPr txBox="1"/>
          <p:nvPr/>
        </p:nvSpPr>
        <p:spPr>
          <a:xfrm>
            <a:off x="6172200" y="5783429"/>
            <a:ext cx="785664" cy="369332"/>
          </a:xfrm>
          <a:prstGeom prst="rect">
            <a:avLst/>
          </a:prstGeom>
          <a:noFill/>
        </p:spPr>
        <p:txBody>
          <a:bodyPr wrap="none" rtlCol="0">
            <a:spAutoFit/>
          </a:bodyPr>
          <a:lstStyle/>
          <a:p>
            <a:r>
              <a:rPr lang="nl-NL"/>
              <a:t>TOPPS</a:t>
            </a:r>
            <a:endParaRPr lang="nl-NL" dirty="0"/>
          </a:p>
        </p:txBody>
      </p:sp>
    </p:spTree>
    <p:extLst>
      <p:ext uri="{BB962C8B-B14F-4D97-AF65-F5344CB8AC3E}">
        <p14:creationId xmlns:p14="http://schemas.microsoft.com/office/powerpoint/2010/main" val="231193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000"/>
                                        <p:tgtEl>
                                          <p:spTgt spid="8">
                                            <p:txEl>
                                              <p:pRg st="2" end="2"/>
                                            </p:txEl>
                                          </p:spTgt>
                                        </p:tgtEl>
                                      </p:cBhvr>
                                    </p:animEffect>
                                    <p:anim calcmode="lin" valueType="num">
                                      <p:cBhvr>
                                        <p:cTn id="1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1000"/>
                                        <p:tgtEl>
                                          <p:spTgt spid="8">
                                            <p:txEl>
                                              <p:pRg st="3" end="3"/>
                                            </p:txEl>
                                          </p:spTgt>
                                        </p:tgtEl>
                                      </p:cBhvr>
                                    </p:animEffect>
                                    <p:anim calcmode="lin" valueType="num">
                                      <p:cBhvr>
                                        <p:cTn id="1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1000"/>
                                        <p:tgtEl>
                                          <p:spTgt spid="8">
                                            <p:txEl>
                                              <p:pRg st="4" end="4"/>
                                            </p:txEl>
                                          </p:spTgt>
                                        </p:tgtEl>
                                      </p:cBhvr>
                                    </p:animEffect>
                                    <p:anim calcmode="lin" valueType="num">
                                      <p:cBhvr>
                                        <p:cTn id="2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fade">
                                      <p:cBhvr>
                                        <p:cTn id="29" dur="1000"/>
                                        <p:tgtEl>
                                          <p:spTgt spid="8">
                                            <p:txEl>
                                              <p:pRg st="6" end="6"/>
                                            </p:txEl>
                                          </p:spTgt>
                                        </p:tgtEl>
                                      </p:cBhvr>
                                    </p:animEffect>
                                    <p:anim calcmode="lin" valueType="num">
                                      <p:cBhvr>
                                        <p:cTn id="30"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10ED90-6435-4986-9F3A-A06599B07F0B}"/>
              </a:ext>
            </a:extLst>
          </p:cNvPr>
          <p:cNvSpPr>
            <a:spLocks noGrp="1"/>
          </p:cNvSpPr>
          <p:nvPr>
            <p:ph type="title"/>
          </p:nvPr>
        </p:nvSpPr>
        <p:spPr/>
        <p:txBody>
          <a:bodyPr/>
          <a:lstStyle/>
          <a:p>
            <a:r>
              <a:rPr lang="nl-NL" dirty="0"/>
              <a:t>Spuiwater </a:t>
            </a:r>
          </a:p>
        </p:txBody>
      </p:sp>
      <p:pic>
        <p:nvPicPr>
          <p:cNvPr id="5" name="Tijdelijke aanduiding voor inhoud 4">
            <a:extLst>
              <a:ext uri="{FF2B5EF4-FFF2-40B4-BE49-F238E27FC236}">
                <a16:creationId xmlns:a16="http://schemas.microsoft.com/office/drawing/2014/main" id="{17989490-1162-4023-9391-B68646D5BA2C}"/>
              </a:ext>
            </a:extLst>
          </p:cNvPr>
          <p:cNvPicPr>
            <a:picLocks noGrp="1" noChangeAspect="1"/>
          </p:cNvPicPr>
          <p:nvPr>
            <p:ph sz="half" idx="1"/>
          </p:nvPr>
        </p:nvPicPr>
        <p:blipFill>
          <a:blip r:embed="rId2"/>
          <a:stretch>
            <a:fillRect/>
          </a:stretch>
        </p:blipFill>
        <p:spPr>
          <a:xfrm>
            <a:off x="838200" y="2089518"/>
            <a:ext cx="5181600" cy="3823552"/>
          </a:xfrm>
          <a:prstGeom prst="rect">
            <a:avLst/>
          </a:prstGeom>
        </p:spPr>
      </p:pic>
      <p:sp>
        <p:nvSpPr>
          <p:cNvPr id="4" name="Tijdelijke aanduiding voor inhoud 3">
            <a:extLst>
              <a:ext uri="{FF2B5EF4-FFF2-40B4-BE49-F238E27FC236}">
                <a16:creationId xmlns:a16="http://schemas.microsoft.com/office/drawing/2014/main" id="{B8BF8FCB-D91E-40BA-825E-2B01B19364C6}"/>
              </a:ext>
            </a:extLst>
          </p:cNvPr>
          <p:cNvSpPr>
            <a:spLocks noGrp="1"/>
          </p:cNvSpPr>
          <p:nvPr>
            <p:ph sz="half" idx="2"/>
          </p:nvPr>
        </p:nvSpPr>
        <p:spPr/>
        <p:txBody>
          <a:bodyPr/>
          <a:lstStyle/>
          <a:p>
            <a:r>
              <a:rPr lang="nl-NL" dirty="0"/>
              <a:t>Water hergebruiken in de kas</a:t>
            </a:r>
          </a:p>
          <a:p>
            <a:r>
              <a:rPr lang="nl-NL" dirty="0"/>
              <a:t>Condenswater</a:t>
            </a:r>
          </a:p>
          <a:p>
            <a:r>
              <a:rPr lang="nl-NL" dirty="0"/>
              <a:t>Gebruik van middelen</a:t>
            </a:r>
          </a:p>
          <a:p>
            <a:endParaRPr lang="nl-NL" dirty="0"/>
          </a:p>
          <a:p>
            <a:r>
              <a:rPr lang="nl-NL" dirty="0"/>
              <a:t>Bij spuien komt water in het milieu terecht</a:t>
            </a:r>
          </a:p>
          <a:p>
            <a:pPr marL="0" indent="0">
              <a:buNone/>
            </a:pPr>
            <a:r>
              <a:rPr lang="nl-NL" dirty="0">
                <a:sym typeface="Wingdings" panose="05000000000000000000" pitchFamily="2" charset="2"/>
              </a:rPr>
              <a:t> Voor lozing eerst water zuiveren</a:t>
            </a:r>
            <a:endParaRPr lang="nl-NL" dirty="0"/>
          </a:p>
        </p:txBody>
      </p:sp>
    </p:spTree>
    <p:extLst>
      <p:ext uri="{BB962C8B-B14F-4D97-AF65-F5344CB8AC3E}">
        <p14:creationId xmlns:p14="http://schemas.microsoft.com/office/powerpoint/2010/main" val="362513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1000"/>
                                        <p:tgtEl>
                                          <p:spTgt spid="4">
                                            <p:txEl>
                                              <p:pRg st="5" end="5"/>
                                            </p:txEl>
                                          </p:spTgt>
                                        </p:tgtEl>
                                      </p:cBhvr>
                                    </p:animEffect>
                                    <p:anim calcmode="lin" valueType="num">
                                      <p:cBhvr>
                                        <p:cTn id="3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AD62C1B-9250-4B0C-B73B-BF395D52D791}"/>
              </a:ext>
            </a:extLst>
          </p:cNvPr>
          <p:cNvSpPr>
            <a:spLocks noGrp="1"/>
          </p:cNvSpPr>
          <p:nvPr>
            <p:ph type="title"/>
          </p:nvPr>
        </p:nvSpPr>
        <p:spPr/>
        <p:txBody>
          <a:bodyPr/>
          <a:lstStyle/>
          <a:p>
            <a:r>
              <a:rPr lang="en-US" dirty="0" err="1"/>
              <a:t>Vragen</a:t>
            </a:r>
            <a:endParaRPr lang="en-US" dirty="0"/>
          </a:p>
        </p:txBody>
      </p:sp>
      <p:sp>
        <p:nvSpPr>
          <p:cNvPr id="11" name="Content Placeholder 2">
            <a:extLst>
              <a:ext uri="{FF2B5EF4-FFF2-40B4-BE49-F238E27FC236}">
                <a16:creationId xmlns:a16="http://schemas.microsoft.com/office/drawing/2014/main" id="{1510936A-8657-43BE-BF32-AF67A3010F10}"/>
              </a:ext>
            </a:extLst>
          </p:cNvPr>
          <p:cNvSpPr>
            <a:spLocks noGrp="1"/>
          </p:cNvSpPr>
          <p:nvPr>
            <p:ph idx="1"/>
          </p:nvPr>
        </p:nvSpPr>
        <p:spPr/>
        <p:txBody>
          <a:bodyPr/>
          <a:lstStyle/>
          <a:p>
            <a:pPr marL="514350" indent="-514350">
              <a:buFont typeface="+mj-lt"/>
              <a:buAutoNum type="arabicPeriod"/>
            </a:pPr>
            <a:r>
              <a:rPr lang="en-US" dirty="0"/>
              <a:t>Wat is het </a:t>
            </a:r>
            <a:r>
              <a:rPr lang="en-US" dirty="0" err="1"/>
              <a:t>verschil</a:t>
            </a:r>
            <a:r>
              <a:rPr lang="en-US" dirty="0"/>
              <a:t> </a:t>
            </a:r>
            <a:r>
              <a:rPr lang="en-US" dirty="0" err="1"/>
              <a:t>tussen</a:t>
            </a:r>
            <a:r>
              <a:rPr lang="en-US" dirty="0"/>
              <a:t> </a:t>
            </a:r>
            <a:r>
              <a:rPr lang="en-US" dirty="0" err="1"/>
              <a:t>uitspoeling</a:t>
            </a:r>
            <a:r>
              <a:rPr lang="en-US" dirty="0"/>
              <a:t> en </a:t>
            </a:r>
            <a:r>
              <a:rPr lang="en-US" dirty="0" err="1"/>
              <a:t>afspoeling</a:t>
            </a:r>
            <a:r>
              <a:rPr lang="en-US" dirty="0"/>
              <a:t> van </a:t>
            </a:r>
            <a:r>
              <a:rPr lang="en-US" dirty="0" err="1"/>
              <a:t>gewasbeschermingsmiddelen</a:t>
            </a:r>
            <a:r>
              <a:rPr lang="en-US" dirty="0" smtClean="0"/>
              <a:t>?</a:t>
            </a:r>
          </a:p>
          <a:p>
            <a:pPr marL="514350" indent="-514350">
              <a:buFont typeface="+mj-lt"/>
              <a:buAutoNum type="arabicPeriod"/>
            </a:pPr>
            <a:endParaRPr lang="en-US" dirty="0"/>
          </a:p>
          <a:p>
            <a:pPr marL="514350" indent="-514350">
              <a:buFont typeface="+mj-lt"/>
              <a:buAutoNum type="arabicPeriod" startAt="2"/>
            </a:pPr>
            <a:r>
              <a:rPr lang="en-US" dirty="0" err="1" smtClean="0"/>
              <a:t>Noem</a:t>
            </a:r>
            <a:r>
              <a:rPr lang="en-US" dirty="0" smtClean="0"/>
              <a:t> </a:t>
            </a:r>
            <a:r>
              <a:rPr lang="en-US" dirty="0"/>
              <a:t>minimal </a:t>
            </a:r>
            <a:r>
              <a:rPr lang="en-US" dirty="0" err="1"/>
              <a:t>drie</a:t>
            </a:r>
            <a:r>
              <a:rPr lang="en-US" dirty="0"/>
              <a:t> </a:t>
            </a:r>
            <a:r>
              <a:rPr lang="en-US" dirty="0" err="1"/>
              <a:t>maatregelen</a:t>
            </a:r>
            <a:r>
              <a:rPr lang="en-US" dirty="0"/>
              <a:t> om drift te </a:t>
            </a:r>
            <a:r>
              <a:rPr lang="en-US" dirty="0" err="1"/>
              <a:t>verminderen</a:t>
            </a:r>
            <a:endParaRPr lang="en-US" dirty="0"/>
          </a:p>
          <a:p>
            <a:pPr marL="0" indent="0">
              <a:buNone/>
            </a:pPr>
            <a:r>
              <a:rPr lang="nl-NL" dirty="0">
                <a:solidFill>
                  <a:srgbClr val="FF0000"/>
                </a:solidFill>
              </a:rPr>
              <a:t>	</a:t>
            </a:r>
          </a:p>
        </p:txBody>
      </p:sp>
    </p:spTree>
    <p:extLst>
      <p:ext uri="{BB962C8B-B14F-4D97-AF65-F5344CB8AC3E}">
        <p14:creationId xmlns:p14="http://schemas.microsoft.com/office/powerpoint/2010/main" val="40001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C268B-EF2B-4A18-B423-DE51E2DF7076}"/>
              </a:ext>
            </a:extLst>
          </p:cNvPr>
          <p:cNvSpPr>
            <a:spLocks noGrp="1"/>
          </p:cNvSpPr>
          <p:nvPr>
            <p:ph type="title"/>
          </p:nvPr>
        </p:nvSpPr>
        <p:spPr/>
        <p:txBody>
          <a:bodyPr anchor="ctr">
            <a:normAutofit/>
          </a:bodyPr>
          <a:lstStyle/>
          <a:p>
            <a:r>
              <a:rPr lang="nl-NL" dirty="0"/>
              <a:t>Restvloeistof en biofilter</a:t>
            </a:r>
          </a:p>
        </p:txBody>
      </p:sp>
      <p:sp>
        <p:nvSpPr>
          <p:cNvPr id="9" name="Content Placeholder 2">
            <a:extLst>
              <a:ext uri="{FF2B5EF4-FFF2-40B4-BE49-F238E27FC236}">
                <a16:creationId xmlns:a16="http://schemas.microsoft.com/office/drawing/2014/main" id="{1DA78980-AAA2-4BF3-B3A4-FCE0954D523C}"/>
              </a:ext>
            </a:extLst>
          </p:cNvPr>
          <p:cNvSpPr>
            <a:spLocks noGrp="1"/>
          </p:cNvSpPr>
          <p:nvPr>
            <p:ph sz="half" idx="1"/>
          </p:nvPr>
        </p:nvSpPr>
        <p:spPr>
          <a:xfrm>
            <a:off x="280060" y="1690688"/>
            <a:ext cx="5181600" cy="4351338"/>
          </a:xfrm>
        </p:spPr>
        <p:txBody>
          <a:bodyPr>
            <a:normAutofit fontScale="92500"/>
          </a:bodyPr>
          <a:lstStyle/>
          <a:p>
            <a:pPr marL="0" indent="0">
              <a:buNone/>
            </a:pPr>
            <a:r>
              <a:rPr lang="en-US" dirty="0" err="1"/>
              <a:t>Restvloeistof</a:t>
            </a:r>
            <a:r>
              <a:rPr lang="en-US" dirty="0"/>
              <a:t> </a:t>
            </a:r>
            <a:r>
              <a:rPr lang="en-US" dirty="0" err="1"/>
              <a:t>na</a:t>
            </a:r>
            <a:r>
              <a:rPr lang="en-US" dirty="0"/>
              <a:t> </a:t>
            </a:r>
            <a:r>
              <a:rPr lang="en-US" dirty="0" err="1"/>
              <a:t>een</a:t>
            </a:r>
            <a:r>
              <a:rPr lang="en-US" dirty="0"/>
              <a:t> </a:t>
            </a:r>
            <a:r>
              <a:rPr lang="en-US" dirty="0" err="1"/>
              <a:t>bespuiting</a:t>
            </a:r>
            <a:r>
              <a:rPr lang="en-US" dirty="0"/>
              <a:t> </a:t>
            </a:r>
          </a:p>
          <a:p>
            <a:r>
              <a:rPr lang="en-US" dirty="0" err="1"/>
              <a:t>Afbraak</a:t>
            </a:r>
            <a:r>
              <a:rPr lang="en-US" dirty="0"/>
              <a:t> in </a:t>
            </a:r>
            <a:r>
              <a:rPr lang="en-US" dirty="0" err="1"/>
              <a:t>een</a:t>
            </a:r>
            <a:r>
              <a:rPr lang="en-US" dirty="0"/>
              <a:t> </a:t>
            </a:r>
            <a:r>
              <a:rPr lang="en-US" dirty="0" err="1"/>
              <a:t>phytobac</a:t>
            </a:r>
            <a:r>
              <a:rPr lang="en-US" dirty="0"/>
              <a:t> of biofilter</a:t>
            </a:r>
          </a:p>
          <a:p>
            <a:pPr lvl="1"/>
            <a:r>
              <a:rPr lang="en-US" dirty="0" err="1"/>
              <a:t>Microorganismen</a:t>
            </a:r>
            <a:r>
              <a:rPr lang="en-US" dirty="0"/>
              <a:t> </a:t>
            </a:r>
            <a:r>
              <a:rPr lang="en-US" dirty="0" err="1"/>
              <a:t>breken</a:t>
            </a:r>
            <a:r>
              <a:rPr lang="en-US" dirty="0"/>
              <a:t> </a:t>
            </a:r>
            <a:r>
              <a:rPr lang="en-US" dirty="0" err="1"/>
              <a:t>middel</a:t>
            </a:r>
            <a:r>
              <a:rPr lang="en-US" dirty="0"/>
              <a:t> </a:t>
            </a:r>
            <a:r>
              <a:rPr lang="en-US" dirty="0" err="1"/>
              <a:t>af</a:t>
            </a:r>
            <a:endParaRPr lang="en-US" dirty="0"/>
          </a:p>
          <a:p>
            <a:pPr lvl="1"/>
            <a:r>
              <a:rPr lang="en-US" dirty="0"/>
              <a:t>Aerobe </a:t>
            </a:r>
            <a:r>
              <a:rPr lang="en-US" dirty="0" err="1"/>
              <a:t>bacteriën</a:t>
            </a:r>
            <a:r>
              <a:rPr lang="en-US" dirty="0"/>
              <a:t> </a:t>
            </a:r>
            <a:r>
              <a:rPr lang="en-US" dirty="0" err="1"/>
              <a:t>leven</a:t>
            </a:r>
            <a:r>
              <a:rPr lang="en-US" dirty="0"/>
              <a:t> op </a:t>
            </a:r>
            <a:r>
              <a:rPr lang="en-US" dirty="0" err="1"/>
              <a:t>stro</a:t>
            </a:r>
            <a:r>
              <a:rPr lang="en-US" dirty="0"/>
              <a:t> en </a:t>
            </a:r>
            <a:r>
              <a:rPr lang="en-US" dirty="0" err="1"/>
              <a:t>middel</a:t>
            </a:r>
            <a:endParaRPr lang="en-US" dirty="0"/>
          </a:p>
          <a:p>
            <a:r>
              <a:rPr lang="en-US" dirty="0" err="1"/>
              <a:t>Belangrijk</a:t>
            </a:r>
            <a:endParaRPr lang="en-US" dirty="0"/>
          </a:p>
          <a:p>
            <a:pPr lvl="1"/>
            <a:r>
              <a:rPr lang="en-US" dirty="0" err="1"/>
              <a:t>Voldoende</a:t>
            </a:r>
            <a:r>
              <a:rPr lang="en-US" dirty="0"/>
              <a:t> </a:t>
            </a:r>
            <a:r>
              <a:rPr lang="en-US" dirty="0" err="1"/>
              <a:t>groot</a:t>
            </a:r>
            <a:r>
              <a:rPr lang="en-US" dirty="0"/>
              <a:t> </a:t>
            </a:r>
            <a:r>
              <a:rPr lang="en-US" dirty="0" err="1"/>
              <a:t>buffervat</a:t>
            </a:r>
            <a:endParaRPr lang="en-US" dirty="0"/>
          </a:p>
          <a:p>
            <a:pPr lvl="1"/>
            <a:r>
              <a:rPr lang="en-US" dirty="0" err="1"/>
              <a:t>Juiste</a:t>
            </a:r>
            <a:r>
              <a:rPr lang="en-US" dirty="0"/>
              <a:t> </a:t>
            </a:r>
            <a:r>
              <a:rPr lang="en-US" dirty="0" err="1"/>
              <a:t>dosering</a:t>
            </a:r>
            <a:r>
              <a:rPr lang="en-US" dirty="0"/>
              <a:t>, mag </a:t>
            </a:r>
            <a:r>
              <a:rPr lang="en-US" dirty="0" err="1"/>
              <a:t>niet</a:t>
            </a:r>
            <a:r>
              <a:rPr lang="en-US" dirty="0"/>
              <a:t> </a:t>
            </a:r>
            <a:r>
              <a:rPr lang="en-US" dirty="0" err="1"/>
              <a:t>te</a:t>
            </a:r>
            <a:r>
              <a:rPr lang="en-US" dirty="0"/>
              <a:t> </a:t>
            </a:r>
            <a:r>
              <a:rPr lang="en-US" dirty="0" err="1"/>
              <a:t>nat</a:t>
            </a:r>
            <a:r>
              <a:rPr lang="en-US" dirty="0"/>
              <a:t> </a:t>
            </a:r>
            <a:r>
              <a:rPr lang="en-US" dirty="0" err="1"/>
              <a:t>worden</a:t>
            </a:r>
            <a:endParaRPr lang="en-US" dirty="0"/>
          </a:p>
          <a:p>
            <a:pPr lvl="1"/>
            <a:r>
              <a:rPr lang="en-US" dirty="0" err="1"/>
              <a:t>Beschermen</a:t>
            </a:r>
            <a:r>
              <a:rPr lang="en-US" dirty="0"/>
              <a:t> </a:t>
            </a:r>
            <a:r>
              <a:rPr lang="en-US" dirty="0" err="1"/>
              <a:t>tegen</a:t>
            </a:r>
            <a:r>
              <a:rPr lang="en-US" dirty="0"/>
              <a:t> </a:t>
            </a:r>
            <a:r>
              <a:rPr lang="en-US" dirty="0" err="1"/>
              <a:t>inregenen</a:t>
            </a:r>
            <a:endParaRPr lang="en-US" dirty="0"/>
          </a:p>
          <a:p>
            <a:pPr lvl="1"/>
            <a:r>
              <a:rPr lang="en-US" dirty="0" err="1"/>
              <a:t>Jaarlijks</a:t>
            </a:r>
            <a:r>
              <a:rPr lang="en-US" dirty="0"/>
              <a:t> </a:t>
            </a:r>
            <a:r>
              <a:rPr lang="en-US" dirty="0" err="1"/>
              <a:t>nieuw</a:t>
            </a:r>
            <a:r>
              <a:rPr lang="en-US" dirty="0"/>
              <a:t> </a:t>
            </a:r>
            <a:r>
              <a:rPr lang="en-US" dirty="0" err="1"/>
              <a:t>stro</a:t>
            </a:r>
            <a:r>
              <a:rPr lang="en-US" dirty="0"/>
              <a:t> </a:t>
            </a:r>
            <a:r>
              <a:rPr lang="en-US" dirty="0" err="1"/>
              <a:t>inbrengen</a:t>
            </a:r>
            <a:endParaRPr lang="en-US" dirty="0"/>
          </a:p>
        </p:txBody>
      </p:sp>
      <p:pic>
        <p:nvPicPr>
          <p:cNvPr id="4" name="Tijdelijke aanduiding voor inhoud 3">
            <a:extLst>
              <a:ext uri="{FF2B5EF4-FFF2-40B4-BE49-F238E27FC236}">
                <a16:creationId xmlns:a16="http://schemas.microsoft.com/office/drawing/2014/main" id="{DC1F5963-FBA0-46A7-9CA2-230BCA97F596}"/>
              </a:ext>
            </a:extLst>
          </p:cNvPr>
          <p:cNvPicPr>
            <a:picLocks noGrp="1" noChangeAspect="1"/>
          </p:cNvPicPr>
          <p:nvPr>
            <p:ph sz="half" idx="2"/>
          </p:nvPr>
        </p:nvPicPr>
        <p:blipFill>
          <a:blip r:embed="rId2"/>
          <a:stretch>
            <a:fillRect/>
          </a:stretch>
        </p:blipFill>
        <p:spPr>
          <a:xfrm>
            <a:off x="6096000" y="2597888"/>
            <a:ext cx="5708073" cy="3705395"/>
          </a:xfrm>
          <a:prstGeom prst="rect">
            <a:avLst/>
          </a:prstGeom>
          <a:noFill/>
        </p:spPr>
      </p:pic>
    </p:spTree>
    <p:extLst>
      <p:ext uri="{BB962C8B-B14F-4D97-AF65-F5344CB8AC3E}">
        <p14:creationId xmlns:p14="http://schemas.microsoft.com/office/powerpoint/2010/main" val="303878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1000"/>
                                        <p:tgtEl>
                                          <p:spTgt spid="9">
                                            <p:txEl>
                                              <p:pRg st="2" end="2"/>
                                            </p:txEl>
                                          </p:spTgt>
                                        </p:tgtEl>
                                      </p:cBhvr>
                                    </p:animEffect>
                                    <p:anim calcmode="lin" valueType="num">
                                      <p:cBhvr>
                                        <p:cTn id="13"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1000"/>
                                        <p:tgtEl>
                                          <p:spTgt spid="9">
                                            <p:txEl>
                                              <p:pRg st="3" end="3"/>
                                            </p:txEl>
                                          </p:spTgt>
                                        </p:tgtEl>
                                      </p:cBhvr>
                                    </p:animEffect>
                                    <p:anim calcmode="lin" valueType="num">
                                      <p:cBhvr>
                                        <p:cTn id="1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fade">
                                      <p:cBhvr>
                                        <p:cTn id="24" dur="1000"/>
                                        <p:tgtEl>
                                          <p:spTgt spid="9">
                                            <p:txEl>
                                              <p:pRg st="4" end="4"/>
                                            </p:txEl>
                                          </p:spTgt>
                                        </p:tgtEl>
                                      </p:cBhvr>
                                    </p:animEffect>
                                    <p:anim calcmode="lin" valueType="num">
                                      <p:cBhvr>
                                        <p:cTn id="2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fade">
                                      <p:cBhvr>
                                        <p:cTn id="29" dur="1000"/>
                                        <p:tgtEl>
                                          <p:spTgt spid="9">
                                            <p:txEl>
                                              <p:pRg st="5" end="5"/>
                                            </p:txEl>
                                          </p:spTgt>
                                        </p:tgtEl>
                                      </p:cBhvr>
                                    </p:animEffect>
                                    <p:anim calcmode="lin" valueType="num">
                                      <p:cBhvr>
                                        <p:cTn id="30"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animEffect transition="in" filter="fade">
                                      <p:cBhvr>
                                        <p:cTn id="34" dur="1000"/>
                                        <p:tgtEl>
                                          <p:spTgt spid="9">
                                            <p:txEl>
                                              <p:pRg st="6" end="6"/>
                                            </p:txEl>
                                          </p:spTgt>
                                        </p:tgtEl>
                                      </p:cBhvr>
                                    </p:animEffect>
                                    <p:anim calcmode="lin" valueType="num">
                                      <p:cBhvr>
                                        <p:cTn id="35"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animEffect transition="in" filter="fade">
                                      <p:cBhvr>
                                        <p:cTn id="39" dur="1000"/>
                                        <p:tgtEl>
                                          <p:spTgt spid="9">
                                            <p:txEl>
                                              <p:pRg st="7" end="7"/>
                                            </p:txEl>
                                          </p:spTgt>
                                        </p:tgtEl>
                                      </p:cBhvr>
                                    </p:animEffect>
                                    <p:anim calcmode="lin" valueType="num">
                                      <p:cBhvr>
                                        <p:cTn id="40"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9">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9">
                                            <p:txEl>
                                              <p:pRg st="8" end="8"/>
                                            </p:txEl>
                                          </p:spTgt>
                                        </p:tgtEl>
                                        <p:attrNameLst>
                                          <p:attrName>style.visibility</p:attrName>
                                        </p:attrNameLst>
                                      </p:cBhvr>
                                      <p:to>
                                        <p:strVal val="visible"/>
                                      </p:to>
                                    </p:set>
                                    <p:animEffect transition="in" filter="fade">
                                      <p:cBhvr>
                                        <p:cTn id="44" dur="1000"/>
                                        <p:tgtEl>
                                          <p:spTgt spid="9">
                                            <p:txEl>
                                              <p:pRg st="8" end="8"/>
                                            </p:txEl>
                                          </p:spTgt>
                                        </p:tgtEl>
                                      </p:cBhvr>
                                    </p:animEffect>
                                    <p:anim calcmode="lin" valueType="num">
                                      <p:cBhvr>
                                        <p:cTn id="45"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D731F3-1CCB-4C57-925A-628ADFCC3E59}"/>
              </a:ext>
            </a:extLst>
          </p:cNvPr>
          <p:cNvSpPr>
            <a:spLocks noGrp="1"/>
          </p:cNvSpPr>
          <p:nvPr>
            <p:ph type="title"/>
          </p:nvPr>
        </p:nvSpPr>
        <p:spPr/>
        <p:txBody>
          <a:bodyPr anchor="ctr">
            <a:normAutofit/>
          </a:bodyPr>
          <a:lstStyle/>
          <a:p>
            <a:r>
              <a:rPr lang="nl-NL" dirty="0"/>
              <a:t>Restvloeistof en verdamping</a:t>
            </a:r>
          </a:p>
        </p:txBody>
      </p:sp>
      <p:sp>
        <p:nvSpPr>
          <p:cNvPr id="9" name="Content Placeholder 2">
            <a:extLst>
              <a:ext uri="{FF2B5EF4-FFF2-40B4-BE49-F238E27FC236}">
                <a16:creationId xmlns:a16="http://schemas.microsoft.com/office/drawing/2014/main" id="{B36677E5-77C1-404B-BC71-2F7BBCB91038}"/>
              </a:ext>
            </a:extLst>
          </p:cNvPr>
          <p:cNvSpPr>
            <a:spLocks noGrp="1"/>
          </p:cNvSpPr>
          <p:nvPr>
            <p:ph idx="1"/>
          </p:nvPr>
        </p:nvSpPr>
        <p:spPr>
          <a:xfrm>
            <a:off x="1241962" y="3262540"/>
            <a:ext cx="10515600" cy="4351338"/>
          </a:xfrm>
        </p:spPr>
        <p:txBody>
          <a:bodyPr/>
          <a:lstStyle/>
          <a:p>
            <a:pPr marL="0" indent="0">
              <a:buNone/>
            </a:pPr>
            <a:r>
              <a:rPr lang="nl-NL" sz="2400" dirty="0" err="1"/>
              <a:t>Osmofilm</a:t>
            </a:r>
            <a:r>
              <a:rPr lang="nl-NL" sz="2400" dirty="0"/>
              <a:t> en </a:t>
            </a:r>
            <a:r>
              <a:rPr lang="nl-NL" sz="2400" dirty="0" err="1"/>
              <a:t>Heliosec</a:t>
            </a:r>
            <a:endParaRPr lang="nl-NL" sz="2400" dirty="0"/>
          </a:p>
          <a:p>
            <a:r>
              <a:rPr lang="nl-NL" sz="2400" dirty="0"/>
              <a:t>Verdamping en indroging</a:t>
            </a:r>
          </a:p>
          <a:p>
            <a:r>
              <a:rPr lang="nl-NL" sz="2400" dirty="0"/>
              <a:t>Middel komt in een bassin of een semipermeabele plastic zak</a:t>
            </a:r>
          </a:p>
          <a:p>
            <a:r>
              <a:rPr lang="nl-NL" sz="2400" dirty="0"/>
              <a:t>Water verdampt en het middel blijft achter</a:t>
            </a:r>
          </a:p>
          <a:p>
            <a:r>
              <a:rPr lang="nl-NL" sz="2400" dirty="0"/>
              <a:t>Restant wordt afgevoerd als klein gevaarlijk afval (KGA)</a:t>
            </a:r>
          </a:p>
          <a:p>
            <a:pPr marL="0" indent="0">
              <a:buNone/>
            </a:pPr>
            <a:endParaRPr lang="nl-NL" sz="2400" dirty="0"/>
          </a:p>
          <a:p>
            <a:pPr marL="0" indent="0">
              <a:buNone/>
            </a:pPr>
            <a:r>
              <a:rPr lang="nl-NL" dirty="0"/>
              <a:t>Zie: emissie... Ook niet op het erf </a:t>
            </a:r>
          </a:p>
          <a:p>
            <a:pPr lvl="8">
              <a:buFont typeface="Wingdings" panose="05000000000000000000" pitchFamily="2" charset="2"/>
              <a:buChar char="Ø"/>
            </a:pPr>
            <a:r>
              <a:rPr lang="nl-NL" sz="1500" dirty="0"/>
              <a:t>Volgende sheet </a:t>
            </a:r>
          </a:p>
        </p:txBody>
      </p:sp>
      <p:pic>
        <p:nvPicPr>
          <p:cNvPr id="4098" name="Picture 2" descr="Osmofilm® - from 1m3">
            <a:extLst>
              <a:ext uri="{FF2B5EF4-FFF2-40B4-BE49-F238E27FC236}">
                <a16:creationId xmlns:a16="http://schemas.microsoft.com/office/drawing/2014/main" id="{8BE81711-D992-4427-8D08-3CFA5275D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243" y="1483364"/>
            <a:ext cx="1945636" cy="19456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Restwateropvang Heliosec | Syngenta Nederland">
            <a:extLst>
              <a:ext uri="{FF2B5EF4-FFF2-40B4-BE49-F238E27FC236}">
                <a16:creationId xmlns:a16="http://schemas.microsoft.com/office/drawing/2014/main" id="{81025B74-3D3F-456E-BB07-52C850735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227" y="2009910"/>
            <a:ext cx="4391865" cy="1882228"/>
          </a:xfrm>
          <a:prstGeom prst="rect">
            <a:avLst/>
          </a:prstGeom>
          <a:noFill/>
          <a:extLst>
            <a:ext uri="{909E8E84-426E-40DD-AFC4-6F175D3DCCD1}">
              <a14:hiddenFill xmlns:a14="http://schemas.microsoft.com/office/drawing/2010/main">
                <a:solidFill>
                  <a:srgbClr val="FFFFFF"/>
                </a:solidFill>
              </a14:hiddenFill>
            </a:ext>
          </a:extLst>
        </p:spPr>
      </p:pic>
      <p:sp>
        <p:nvSpPr>
          <p:cNvPr id="3" name="Pijl: rechts 2">
            <a:extLst>
              <a:ext uri="{FF2B5EF4-FFF2-40B4-BE49-F238E27FC236}">
                <a16:creationId xmlns:a16="http://schemas.microsoft.com/office/drawing/2014/main" id="{793DB37F-9BDC-4FCE-ABCE-8ED7F2475A58}"/>
              </a:ext>
            </a:extLst>
          </p:cNvPr>
          <p:cNvSpPr/>
          <p:nvPr/>
        </p:nvSpPr>
        <p:spPr>
          <a:xfrm>
            <a:off x="4214660" y="3429000"/>
            <a:ext cx="3585475" cy="169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Pijl: rechts 3">
            <a:extLst>
              <a:ext uri="{FF2B5EF4-FFF2-40B4-BE49-F238E27FC236}">
                <a16:creationId xmlns:a16="http://schemas.microsoft.com/office/drawing/2014/main" id="{D14F601E-27D4-4AB3-886C-3B6D4A1B8584}"/>
              </a:ext>
            </a:extLst>
          </p:cNvPr>
          <p:cNvSpPr/>
          <p:nvPr/>
        </p:nvSpPr>
        <p:spPr>
          <a:xfrm rot="20439228">
            <a:off x="2303803" y="2858706"/>
            <a:ext cx="2268187" cy="169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1187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1000"/>
                                        <p:tgtEl>
                                          <p:spTgt spid="4098"/>
                                        </p:tgtEl>
                                      </p:cBhvr>
                                    </p:animEffect>
                                    <p:anim calcmode="lin" valueType="num">
                                      <p:cBhvr>
                                        <p:cTn id="23" dur="1000" fill="hold"/>
                                        <p:tgtEl>
                                          <p:spTgt spid="4098"/>
                                        </p:tgtEl>
                                        <p:attrNameLst>
                                          <p:attrName>ppt_x</p:attrName>
                                        </p:attrNameLst>
                                      </p:cBhvr>
                                      <p:tavLst>
                                        <p:tav tm="0">
                                          <p:val>
                                            <p:strVal val="#ppt_x"/>
                                          </p:val>
                                        </p:tav>
                                        <p:tav tm="100000">
                                          <p:val>
                                            <p:strVal val="#ppt_x"/>
                                          </p:val>
                                        </p:tav>
                                      </p:tavLst>
                                    </p:anim>
                                    <p:anim calcmode="lin" valueType="num">
                                      <p:cBhvr>
                                        <p:cTn id="2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fade">
                                      <p:cBhvr>
                                        <p:cTn id="29" dur="1000"/>
                                        <p:tgtEl>
                                          <p:spTgt spid="9">
                                            <p:txEl>
                                              <p:pRg st="1" end="1"/>
                                            </p:txEl>
                                          </p:spTgt>
                                        </p:tgtEl>
                                      </p:cBhvr>
                                    </p:animEffect>
                                    <p:anim calcmode="lin" valueType="num">
                                      <p:cBhvr>
                                        <p:cTn id="3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animEffect transition="in" filter="fade">
                                      <p:cBhvr>
                                        <p:cTn id="34" dur="1000"/>
                                        <p:tgtEl>
                                          <p:spTgt spid="9">
                                            <p:txEl>
                                              <p:pRg st="2" end="2"/>
                                            </p:txEl>
                                          </p:spTgt>
                                        </p:tgtEl>
                                      </p:cBhvr>
                                    </p:animEffect>
                                    <p:anim calcmode="lin" valueType="num">
                                      <p:cBhvr>
                                        <p:cTn id="3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animEffect transition="in" filter="fade">
                                      <p:cBhvr>
                                        <p:cTn id="39" dur="1000"/>
                                        <p:tgtEl>
                                          <p:spTgt spid="9">
                                            <p:txEl>
                                              <p:pRg st="3" end="3"/>
                                            </p:txEl>
                                          </p:spTgt>
                                        </p:tgtEl>
                                      </p:cBhvr>
                                    </p:animEffect>
                                    <p:anim calcmode="lin" valueType="num">
                                      <p:cBhvr>
                                        <p:cTn id="40"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9">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9">
                                            <p:txEl>
                                              <p:pRg st="4" end="4"/>
                                            </p:txEl>
                                          </p:spTgt>
                                        </p:tgtEl>
                                        <p:attrNameLst>
                                          <p:attrName>style.visibility</p:attrName>
                                        </p:attrNameLst>
                                      </p:cBhvr>
                                      <p:to>
                                        <p:strVal val="visible"/>
                                      </p:to>
                                    </p:set>
                                    <p:animEffect transition="in" filter="fade">
                                      <p:cBhvr>
                                        <p:cTn id="44" dur="1000"/>
                                        <p:tgtEl>
                                          <p:spTgt spid="9">
                                            <p:txEl>
                                              <p:pRg st="4" end="4"/>
                                            </p:txEl>
                                          </p:spTgt>
                                        </p:tgtEl>
                                      </p:cBhvr>
                                    </p:animEffect>
                                    <p:anim calcmode="lin" valueType="num">
                                      <p:cBhvr>
                                        <p:cTn id="4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9">
                                            <p:txEl>
                                              <p:pRg st="6" end="6"/>
                                            </p:txEl>
                                          </p:spTgt>
                                        </p:tgtEl>
                                        <p:attrNameLst>
                                          <p:attrName>style.visibility</p:attrName>
                                        </p:attrNameLst>
                                      </p:cBhvr>
                                      <p:to>
                                        <p:strVal val="visible"/>
                                      </p:to>
                                    </p:set>
                                    <p:animEffect transition="in" filter="fade">
                                      <p:cBhvr>
                                        <p:cTn id="51" dur="1000"/>
                                        <p:tgtEl>
                                          <p:spTgt spid="9">
                                            <p:txEl>
                                              <p:pRg st="6" end="6"/>
                                            </p:txEl>
                                          </p:spTgt>
                                        </p:tgtEl>
                                      </p:cBhvr>
                                    </p:animEffect>
                                    <p:anim calcmode="lin" valueType="num">
                                      <p:cBhvr>
                                        <p:cTn id="52"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9">
                                            <p:txEl>
                                              <p:pRg st="6" end="6"/>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9">
                                            <p:txEl>
                                              <p:pRg st="7" end="7"/>
                                            </p:txEl>
                                          </p:spTgt>
                                        </p:tgtEl>
                                        <p:attrNameLst>
                                          <p:attrName>style.visibility</p:attrName>
                                        </p:attrNameLst>
                                      </p:cBhvr>
                                      <p:to>
                                        <p:strVal val="visible"/>
                                      </p:to>
                                    </p:set>
                                    <p:animEffect transition="in" filter="fade">
                                      <p:cBhvr>
                                        <p:cTn id="56" dur="1000"/>
                                        <p:tgtEl>
                                          <p:spTgt spid="9">
                                            <p:txEl>
                                              <p:pRg st="7" end="7"/>
                                            </p:txEl>
                                          </p:spTgt>
                                        </p:tgtEl>
                                      </p:cBhvr>
                                    </p:animEffect>
                                    <p:anim calcmode="lin" valueType="num">
                                      <p:cBhvr>
                                        <p:cTn id="57"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57B2016-812F-4BC1-A2FC-2C4371BECFBB}"/>
              </a:ext>
            </a:extLst>
          </p:cNvPr>
          <p:cNvSpPr>
            <a:spLocks noGrp="1"/>
          </p:cNvSpPr>
          <p:nvPr>
            <p:ph type="title"/>
          </p:nvPr>
        </p:nvSpPr>
        <p:spPr/>
        <p:txBody>
          <a:bodyPr/>
          <a:lstStyle/>
          <a:p>
            <a:r>
              <a:rPr lang="nl-NL" dirty="0"/>
              <a:t>Digitale uitgave</a:t>
            </a:r>
          </a:p>
        </p:txBody>
      </p:sp>
      <p:pic>
        <p:nvPicPr>
          <p:cNvPr id="2" name="Tijdelijke aanduiding voor inhoud 1">
            <a:extLst>
              <a:ext uri="{FF2B5EF4-FFF2-40B4-BE49-F238E27FC236}">
                <a16:creationId xmlns:a16="http://schemas.microsoft.com/office/drawing/2014/main" id="{D6D681E6-9658-424F-8606-3039916A3035}"/>
              </a:ext>
            </a:extLst>
          </p:cNvPr>
          <p:cNvPicPr>
            <a:picLocks noGrp="1" noChangeAspect="1"/>
          </p:cNvPicPr>
          <p:nvPr>
            <p:ph idx="1"/>
          </p:nvPr>
        </p:nvPicPr>
        <p:blipFill>
          <a:blip r:embed="rId3"/>
          <a:stretch>
            <a:fillRect/>
          </a:stretch>
        </p:blipFill>
        <p:spPr>
          <a:xfrm>
            <a:off x="1354957" y="1457490"/>
            <a:ext cx="10123354" cy="4351338"/>
          </a:xfrm>
          <a:prstGeom prst="rect">
            <a:avLst/>
          </a:prstGeom>
        </p:spPr>
      </p:pic>
      <p:sp>
        <p:nvSpPr>
          <p:cNvPr id="3" name="Rechthoek 2">
            <a:extLst>
              <a:ext uri="{FF2B5EF4-FFF2-40B4-BE49-F238E27FC236}">
                <a16:creationId xmlns:a16="http://schemas.microsoft.com/office/drawing/2014/main" id="{87873E62-68E8-4DF3-99CB-6E5E27A7202B}"/>
              </a:ext>
            </a:extLst>
          </p:cNvPr>
          <p:cNvSpPr/>
          <p:nvPr/>
        </p:nvSpPr>
        <p:spPr>
          <a:xfrm>
            <a:off x="239485" y="6077174"/>
            <a:ext cx="11713030" cy="523220"/>
          </a:xfrm>
          <a:prstGeom prst="rect">
            <a:avLst/>
          </a:prstGeom>
        </p:spPr>
        <p:txBody>
          <a:bodyPr wrap="square">
            <a:spAutoFit/>
          </a:bodyPr>
          <a:lstStyle/>
          <a:p>
            <a:r>
              <a:rPr lang="nl-NL" sz="1400" dirty="0">
                <a:hlinkClick r:id="rId4"/>
              </a:rPr>
              <a:t>https://contentplatform.ontwikkelcentrum.nl/CMS/CDS/Ontwikkelcentrum/Published%20content/Kenniskiem/97524%20Bedrijfsvoeren%20gewasbescherming/bedrijfsvoeren_gewasbescherming/bedrijfsvoeren_gewasbescherming/index.html</a:t>
            </a:r>
            <a:r>
              <a:rPr lang="nl-NL" sz="1400" dirty="0"/>
              <a:t> </a:t>
            </a:r>
          </a:p>
        </p:txBody>
      </p:sp>
    </p:spTree>
    <p:extLst>
      <p:ext uri="{BB962C8B-B14F-4D97-AF65-F5344CB8AC3E}">
        <p14:creationId xmlns:p14="http://schemas.microsoft.com/office/powerpoint/2010/main" val="1294509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B5521C-29D8-4B7A-B27E-374D510936D0}"/>
              </a:ext>
            </a:extLst>
          </p:cNvPr>
          <p:cNvSpPr>
            <a:spLocks noGrp="1"/>
          </p:cNvSpPr>
          <p:nvPr>
            <p:ph type="title"/>
          </p:nvPr>
        </p:nvSpPr>
        <p:spPr/>
        <p:txBody>
          <a:bodyPr/>
          <a:lstStyle/>
          <a:p>
            <a:endParaRPr lang="nl-NL"/>
          </a:p>
        </p:txBody>
      </p:sp>
      <p:pic>
        <p:nvPicPr>
          <p:cNvPr id="4" name="Onlinemedia 3" title="Emissie... ook niet op het erf!">
            <a:hlinkClick r:id="" action="ppaction://media"/>
            <a:extLst>
              <a:ext uri="{FF2B5EF4-FFF2-40B4-BE49-F238E27FC236}">
                <a16:creationId xmlns:a16="http://schemas.microsoft.com/office/drawing/2014/main" id="{6643991F-CA13-4134-A9C4-4E0B9CE304F1}"/>
              </a:ext>
            </a:extLst>
          </p:cNvPr>
          <p:cNvPicPr>
            <a:picLocks noGrp="1" noRot="1" noChangeAspect="1"/>
          </p:cNvPicPr>
          <p:nvPr>
            <p:ph idx="1"/>
            <a:videoFile r:link="rId1"/>
          </p:nvPr>
        </p:nvPicPr>
        <p:blipFill>
          <a:blip r:embed="rId3"/>
          <a:stretch>
            <a:fillRect/>
          </a:stretch>
        </p:blipFill>
        <p:spPr>
          <a:xfrm>
            <a:off x="1531074" y="1500683"/>
            <a:ext cx="8537222" cy="4802187"/>
          </a:xfrm>
          <a:prstGeom prst="rect">
            <a:avLst/>
          </a:prstGeom>
        </p:spPr>
      </p:pic>
      <p:sp>
        <p:nvSpPr>
          <p:cNvPr id="5" name="Rechthoek 4">
            <a:extLst>
              <a:ext uri="{FF2B5EF4-FFF2-40B4-BE49-F238E27FC236}">
                <a16:creationId xmlns:a16="http://schemas.microsoft.com/office/drawing/2014/main" id="{2D79508F-D5E8-4BEE-A561-2215776BE4D6}"/>
              </a:ext>
            </a:extLst>
          </p:cNvPr>
          <p:cNvSpPr/>
          <p:nvPr/>
        </p:nvSpPr>
        <p:spPr>
          <a:xfrm>
            <a:off x="3569029" y="6488668"/>
            <a:ext cx="4940583" cy="369332"/>
          </a:xfrm>
          <a:prstGeom prst="rect">
            <a:avLst/>
          </a:prstGeom>
        </p:spPr>
        <p:txBody>
          <a:bodyPr wrap="none">
            <a:spAutoFit/>
          </a:bodyPr>
          <a:lstStyle/>
          <a:p>
            <a:r>
              <a:rPr lang="nl-NL" dirty="0">
                <a:hlinkClick r:id="rId4"/>
              </a:rPr>
              <a:t>https://www.youtube.com/watch?v=zQol1V9sqCk</a:t>
            </a:r>
            <a:r>
              <a:rPr lang="nl-NL" dirty="0"/>
              <a:t> </a:t>
            </a:r>
          </a:p>
        </p:txBody>
      </p:sp>
    </p:spTree>
    <p:extLst>
      <p:ext uri="{BB962C8B-B14F-4D97-AF65-F5344CB8AC3E}">
        <p14:creationId xmlns:p14="http://schemas.microsoft.com/office/powerpoint/2010/main" val="2166232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52600-5C0F-44A9-ACC0-1C00E91706D2}"/>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4FF37E94-B008-4F73-9004-DE88956D739E}"/>
              </a:ext>
            </a:extLst>
          </p:cNvPr>
          <p:cNvSpPr>
            <a:spLocks noGrp="1"/>
          </p:cNvSpPr>
          <p:nvPr>
            <p:ph idx="1"/>
          </p:nvPr>
        </p:nvSpPr>
        <p:spPr>
          <a:xfrm>
            <a:off x="990600" y="1789339"/>
            <a:ext cx="10515600" cy="4351338"/>
          </a:xfrm>
        </p:spPr>
        <p:txBody>
          <a:bodyPr/>
          <a:lstStyle/>
          <a:p>
            <a:pPr marL="514350" indent="-514350">
              <a:buFont typeface="+mj-lt"/>
              <a:buAutoNum type="arabicPeriod" startAt="3"/>
            </a:pPr>
            <a:r>
              <a:rPr lang="nl-NL" dirty="0"/>
              <a:t>Waar blijven de gewasbeschermingsmiddelen als je een </a:t>
            </a:r>
            <a:r>
              <a:rPr lang="nl-NL" dirty="0" err="1"/>
              <a:t>Phytobac</a:t>
            </a:r>
            <a:r>
              <a:rPr lang="nl-NL" dirty="0"/>
              <a:t> gebruikt</a:t>
            </a:r>
            <a:r>
              <a:rPr lang="nl-NL" dirty="0" smtClean="0"/>
              <a:t>?</a:t>
            </a:r>
          </a:p>
          <a:p>
            <a:pPr marL="514350" indent="-514350">
              <a:buFont typeface="+mj-lt"/>
              <a:buAutoNum type="arabicPeriod" startAt="3"/>
            </a:pPr>
            <a:endParaRPr lang="nl-NL" dirty="0"/>
          </a:p>
          <a:p>
            <a:pPr marL="514350" indent="-514350">
              <a:buFont typeface="+mj-lt"/>
              <a:buAutoNum type="arabicPeriod" startAt="4"/>
            </a:pPr>
            <a:r>
              <a:rPr lang="nl-NL" dirty="0" smtClean="0"/>
              <a:t>Noem </a:t>
            </a:r>
            <a:r>
              <a:rPr lang="nl-NL" dirty="0"/>
              <a:t>drie maatregelen die ervoor zorgen dat een biofilter goed blijft </a:t>
            </a:r>
            <a:r>
              <a:rPr lang="nl-NL" dirty="0" smtClean="0"/>
              <a:t>werken</a:t>
            </a:r>
            <a:endParaRPr lang="nl-NL" dirty="0"/>
          </a:p>
        </p:txBody>
      </p:sp>
    </p:spTree>
    <p:extLst>
      <p:ext uri="{BB962C8B-B14F-4D97-AF65-F5344CB8AC3E}">
        <p14:creationId xmlns:p14="http://schemas.microsoft.com/office/powerpoint/2010/main" val="725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373B7E-B69E-4D5C-846E-8054C5C327E9}"/>
              </a:ext>
            </a:extLst>
          </p:cNvPr>
          <p:cNvSpPr>
            <a:spLocks noGrp="1"/>
          </p:cNvSpPr>
          <p:nvPr>
            <p:ph type="title"/>
          </p:nvPr>
        </p:nvSpPr>
        <p:spPr/>
        <p:txBody>
          <a:bodyPr/>
          <a:lstStyle/>
          <a:p>
            <a:r>
              <a:rPr lang="nl-NL" dirty="0"/>
              <a:t>Geïntegreerde gewasbescherming</a:t>
            </a:r>
          </a:p>
        </p:txBody>
      </p:sp>
      <p:sp>
        <p:nvSpPr>
          <p:cNvPr id="3" name="Tijdelijke aanduiding voor inhoud 2">
            <a:extLst>
              <a:ext uri="{FF2B5EF4-FFF2-40B4-BE49-F238E27FC236}">
                <a16:creationId xmlns:a16="http://schemas.microsoft.com/office/drawing/2014/main" id="{1360DA36-5D35-4669-ABB9-B322E03BC76A}"/>
              </a:ext>
            </a:extLst>
          </p:cNvPr>
          <p:cNvSpPr>
            <a:spLocks noGrp="1"/>
          </p:cNvSpPr>
          <p:nvPr>
            <p:ph idx="1"/>
          </p:nvPr>
        </p:nvSpPr>
        <p:spPr>
          <a:xfrm>
            <a:off x="838200" y="1564368"/>
            <a:ext cx="10515600" cy="4351338"/>
          </a:xfrm>
        </p:spPr>
        <p:txBody>
          <a:bodyPr>
            <a:normAutofit/>
          </a:bodyPr>
          <a:lstStyle/>
          <a:p>
            <a:pPr marL="0" indent="0">
              <a:buNone/>
            </a:pPr>
            <a:r>
              <a:rPr lang="nl-NL" dirty="0"/>
              <a:t>5. Noem drie preventieve maatregelen die we </a:t>
            </a:r>
            <a:r>
              <a:rPr lang="nl-NL" dirty="0" smtClean="0"/>
              <a:t>inzetten</a:t>
            </a:r>
          </a:p>
          <a:p>
            <a:pPr marL="0" indent="0">
              <a:buNone/>
            </a:pPr>
            <a:endParaRPr lang="nl-NL" dirty="0"/>
          </a:p>
          <a:p>
            <a:pPr marL="0" indent="0">
              <a:buNone/>
            </a:pPr>
            <a:r>
              <a:rPr lang="nl-NL" dirty="0" smtClean="0"/>
              <a:t>6</a:t>
            </a:r>
            <a:r>
              <a:rPr lang="nl-NL" dirty="0"/>
              <a:t>. Welke naam vind jij beter: </a:t>
            </a:r>
            <a:r>
              <a:rPr lang="nl-NL" dirty="0" err="1"/>
              <a:t>Integrated</a:t>
            </a:r>
            <a:r>
              <a:rPr lang="nl-NL" dirty="0"/>
              <a:t> Pest Management (IPM) of </a:t>
            </a:r>
            <a:r>
              <a:rPr lang="nl-NL" dirty="0" err="1"/>
              <a:t>Integrated</a:t>
            </a:r>
            <a:r>
              <a:rPr lang="nl-NL" dirty="0"/>
              <a:t> </a:t>
            </a:r>
            <a:r>
              <a:rPr lang="nl-NL" dirty="0" err="1"/>
              <a:t>Crop</a:t>
            </a:r>
            <a:r>
              <a:rPr lang="nl-NL" dirty="0"/>
              <a:t> Management (ICM</a:t>
            </a:r>
            <a:r>
              <a:rPr lang="nl-NL" dirty="0" smtClean="0"/>
              <a:t>)</a:t>
            </a:r>
            <a:endParaRPr lang="nl-NL" dirty="0"/>
          </a:p>
        </p:txBody>
      </p:sp>
    </p:spTree>
    <p:extLst>
      <p:ext uri="{BB962C8B-B14F-4D97-AF65-F5344CB8AC3E}">
        <p14:creationId xmlns:p14="http://schemas.microsoft.com/office/powerpoint/2010/main" val="91356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E3D5F5-50DC-4F2C-8717-3B1865B8781D}"/>
              </a:ext>
            </a:extLst>
          </p:cNvPr>
          <p:cNvSpPr>
            <a:spLocks noGrp="1"/>
          </p:cNvSpPr>
          <p:nvPr>
            <p:ph type="title"/>
          </p:nvPr>
        </p:nvSpPr>
        <p:spPr/>
        <p:txBody>
          <a:bodyPr anchor="ctr">
            <a:normAutofit/>
          </a:bodyPr>
          <a:lstStyle/>
          <a:p>
            <a:r>
              <a:rPr lang="nl-NL" dirty="0"/>
              <a:t>IPM</a:t>
            </a:r>
          </a:p>
        </p:txBody>
      </p:sp>
      <p:sp>
        <p:nvSpPr>
          <p:cNvPr id="5" name="Tijdelijke aanduiding voor inhoud 4">
            <a:extLst>
              <a:ext uri="{FF2B5EF4-FFF2-40B4-BE49-F238E27FC236}">
                <a16:creationId xmlns:a16="http://schemas.microsoft.com/office/drawing/2014/main" id="{14826C2B-C233-4D48-812F-E55AEBB81852}"/>
              </a:ext>
            </a:extLst>
          </p:cNvPr>
          <p:cNvSpPr>
            <a:spLocks noGrp="1"/>
          </p:cNvSpPr>
          <p:nvPr>
            <p:ph idx="1"/>
          </p:nvPr>
        </p:nvSpPr>
        <p:spPr>
          <a:xfrm>
            <a:off x="481940" y="1619899"/>
            <a:ext cx="6809509" cy="4351338"/>
          </a:xfrm>
        </p:spPr>
        <p:txBody>
          <a:bodyPr>
            <a:normAutofit/>
          </a:bodyPr>
          <a:lstStyle/>
          <a:p>
            <a:r>
              <a:rPr lang="nl-NL" sz="2400" dirty="0"/>
              <a:t>Geïntegreerde bestrijding van ziekten en plagen (</a:t>
            </a:r>
            <a:r>
              <a:rPr lang="nl-NL" sz="2400" b="1" dirty="0" err="1"/>
              <a:t>Integrated</a:t>
            </a:r>
            <a:r>
              <a:rPr lang="nl-NL" sz="2400" b="1" dirty="0"/>
              <a:t> Pest Management of IPM</a:t>
            </a:r>
            <a:r>
              <a:rPr lang="nl-NL" sz="2400" dirty="0"/>
              <a:t>) is een manier van duurzaam landbouw bedrijven die streeft naar minimale afhankelijkheid van chemische gewasbeschermingsmiddelen tegen ziekten en plagen.</a:t>
            </a:r>
          </a:p>
          <a:p>
            <a:endParaRPr lang="nl-NL" sz="2400" dirty="0"/>
          </a:p>
          <a:p>
            <a:r>
              <a:rPr lang="nl-NL" sz="2400" dirty="0"/>
              <a:t> Hierdoor zijn er minder problemen met de aanwezigheid van residuen van pesticiden op voedselproducten en is de kans veel kleiner dat ziekteverwekkers resistent worden tegen pesticiden.</a:t>
            </a:r>
          </a:p>
        </p:txBody>
      </p:sp>
      <p:pic>
        <p:nvPicPr>
          <p:cNvPr id="6" name="Afbeelding 5">
            <a:extLst>
              <a:ext uri="{FF2B5EF4-FFF2-40B4-BE49-F238E27FC236}">
                <a16:creationId xmlns:a16="http://schemas.microsoft.com/office/drawing/2014/main" id="{B2AD3FCE-5FC8-40EF-AC34-CF070EA4F35A}"/>
              </a:ext>
            </a:extLst>
          </p:cNvPr>
          <p:cNvPicPr>
            <a:picLocks noChangeAspect="1"/>
          </p:cNvPicPr>
          <p:nvPr/>
        </p:nvPicPr>
        <p:blipFill>
          <a:blip r:embed="rId2"/>
          <a:stretch>
            <a:fillRect/>
          </a:stretch>
        </p:blipFill>
        <p:spPr>
          <a:xfrm>
            <a:off x="7042068" y="1442645"/>
            <a:ext cx="5054930" cy="3426710"/>
          </a:xfrm>
          <a:prstGeom prst="rect">
            <a:avLst/>
          </a:prstGeom>
          <a:ln>
            <a:noFill/>
          </a:ln>
          <a:effectLst>
            <a:softEdge rad="112500"/>
          </a:effectLst>
        </p:spPr>
      </p:pic>
    </p:spTree>
    <p:extLst>
      <p:ext uri="{BB962C8B-B14F-4D97-AF65-F5344CB8AC3E}">
        <p14:creationId xmlns:p14="http://schemas.microsoft.com/office/powerpoint/2010/main" val="407939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E3D5F5-50DC-4F2C-8717-3B1865B8781D}"/>
              </a:ext>
            </a:extLst>
          </p:cNvPr>
          <p:cNvSpPr>
            <a:spLocks noGrp="1"/>
          </p:cNvSpPr>
          <p:nvPr>
            <p:ph type="title"/>
          </p:nvPr>
        </p:nvSpPr>
        <p:spPr/>
        <p:txBody>
          <a:bodyPr anchor="ctr">
            <a:normAutofit/>
          </a:bodyPr>
          <a:lstStyle/>
          <a:p>
            <a:r>
              <a:rPr lang="nl-NL" dirty="0"/>
              <a:t>IPM</a:t>
            </a:r>
          </a:p>
        </p:txBody>
      </p:sp>
      <p:sp>
        <p:nvSpPr>
          <p:cNvPr id="5" name="Tijdelijke aanduiding voor inhoud 4">
            <a:extLst>
              <a:ext uri="{FF2B5EF4-FFF2-40B4-BE49-F238E27FC236}">
                <a16:creationId xmlns:a16="http://schemas.microsoft.com/office/drawing/2014/main" id="{14826C2B-C233-4D48-812F-E55AEBB81852}"/>
              </a:ext>
            </a:extLst>
          </p:cNvPr>
          <p:cNvSpPr>
            <a:spLocks noGrp="1"/>
          </p:cNvSpPr>
          <p:nvPr>
            <p:ph idx="1"/>
          </p:nvPr>
        </p:nvSpPr>
        <p:spPr>
          <a:xfrm>
            <a:off x="624444" y="1599994"/>
            <a:ext cx="10515600" cy="4351338"/>
          </a:xfrm>
        </p:spPr>
        <p:txBody>
          <a:bodyPr/>
          <a:lstStyle/>
          <a:p>
            <a:pPr fontAlgn="base"/>
            <a:r>
              <a:rPr lang="nl-NL" b="1" dirty="0"/>
              <a:t>Geïntegreerde gewasbescherming</a:t>
            </a:r>
          </a:p>
          <a:p>
            <a:pPr fontAlgn="base"/>
            <a:r>
              <a:rPr lang="nl-NL" sz="2400" dirty="0">
                <a:hlinkClick r:id="rId2" tooltip="Biodiversity is the basis for Integrated Pest Management"/>
              </a:rPr>
              <a:t>Geïntegreerde gewasbescherming</a:t>
            </a:r>
            <a:r>
              <a:rPr lang="nl-NL" sz="2400" dirty="0"/>
              <a:t> is een voorbeeld van IPM dat de teelt van gezonde gewassen zo duurzaam mogelijk maakt. Een belangrijk kenmerk is een geïntegreerde aanpak van 8 op elkaar afgestemde maatregelen.</a:t>
            </a:r>
          </a:p>
          <a:p>
            <a:pPr fontAlgn="base"/>
            <a:endParaRPr lang="nl-NL" sz="2400" dirty="0"/>
          </a:p>
          <a:p>
            <a:pPr fontAlgn="base"/>
            <a:endParaRPr lang="nl-NL" sz="2400" dirty="0"/>
          </a:p>
          <a:p>
            <a:pPr fontAlgn="base"/>
            <a:r>
              <a:rPr lang="nl-NL" sz="2400" dirty="0"/>
              <a:t>Dankzij het toepassen van IPM worden telers minder afhankelijk van chemische gewasbeschermingsmiddelen. In veel gevallen zorgt geïntegreerde gewasbescherming ook voor verlaging van de teeltkosten, terwijl de opbrengsten hoog zijn én van een goede kwaliteit. Daardoor zorgt IPM ook voor financiële duurzaamheid</a:t>
            </a:r>
            <a:r>
              <a:rPr lang="nl-NL" dirty="0"/>
              <a:t>.</a:t>
            </a:r>
          </a:p>
          <a:p>
            <a:endParaRPr lang="nl-NL" dirty="0"/>
          </a:p>
        </p:txBody>
      </p:sp>
    </p:spTree>
    <p:extLst>
      <p:ext uri="{BB962C8B-B14F-4D97-AF65-F5344CB8AC3E}">
        <p14:creationId xmlns:p14="http://schemas.microsoft.com/office/powerpoint/2010/main" val="376826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E3D5F5-50DC-4F2C-8717-3B1865B8781D}"/>
              </a:ext>
            </a:extLst>
          </p:cNvPr>
          <p:cNvSpPr>
            <a:spLocks noGrp="1"/>
          </p:cNvSpPr>
          <p:nvPr>
            <p:ph type="title"/>
          </p:nvPr>
        </p:nvSpPr>
        <p:spPr/>
        <p:txBody>
          <a:bodyPr anchor="ctr">
            <a:normAutofit/>
          </a:bodyPr>
          <a:lstStyle/>
          <a:p>
            <a:r>
              <a:rPr lang="nl-NL" dirty="0"/>
              <a:t>IPM</a:t>
            </a:r>
          </a:p>
        </p:txBody>
      </p:sp>
      <p:pic>
        <p:nvPicPr>
          <p:cNvPr id="4" name="Tijdelijke aanduiding voor inhoud 3" descr="Afbeelding met tekst&#10;&#10;Automatisch gegenereerde beschrijving">
            <a:extLst>
              <a:ext uri="{FF2B5EF4-FFF2-40B4-BE49-F238E27FC236}">
                <a16:creationId xmlns:a16="http://schemas.microsoft.com/office/drawing/2014/main" id="{2C64465C-0CD6-42FF-9FF3-7C93F4684CB2}"/>
              </a:ext>
            </a:extLst>
          </p:cNvPr>
          <p:cNvPicPr>
            <a:picLocks noGrp="1" noChangeAspect="1"/>
          </p:cNvPicPr>
          <p:nvPr>
            <p:ph idx="1"/>
          </p:nvPr>
        </p:nvPicPr>
        <p:blipFill>
          <a:blip r:embed="rId2"/>
          <a:stretch>
            <a:fillRect/>
          </a:stretch>
        </p:blipFill>
        <p:spPr>
          <a:xfrm>
            <a:off x="3170102" y="1374362"/>
            <a:ext cx="4996774" cy="5017948"/>
          </a:xfrm>
          <a:prstGeom prst="rect">
            <a:avLst/>
          </a:prstGeom>
          <a:noFill/>
        </p:spPr>
      </p:pic>
    </p:spTree>
    <p:extLst>
      <p:ext uri="{BB962C8B-B14F-4D97-AF65-F5344CB8AC3E}">
        <p14:creationId xmlns:p14="http://schemas.microsoft.com/office/powerpoint/2010/main" val="207171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AC866-5FD1-46DB-B0EB-32F3909E4C8E}"/>
              </a:ext>
            </a:extLst>
          </p:cNvPr>
          <p:cNvSpPr>
            <a:spLocks noGrp="1"/>
          </p:cNvSpPr>
          <p:nvPr>
            <p:ph type="title"/>
          </p:nvPr>
        </p:nvSpPr>
        <p:spPr/>
        <p:txBody>
          <a:bodyPr/>
          <a:lstStyle/>
          <a:p>
            <a:r>
              <a:rPr lang="nl-NL" dirty="0"/>
              <a:t>IPM – stap 1: preventieve maatregelen</a:t>
            </a:r>
          </a:p>
        </p:txBody>
      </p:sp>
      <p:sp>
        <p:nvSpPr>
          <p:cNvPr id="3" name="Tijdelijke aanduiding voor inhoud 2">
            <a:extLst>
              <a:ext uri="{FF2B5EF4-FFF2-40B4-BE49-F238E27FC236}">
                <a16:creationId xmlns:a16="http://schemas.microsoft.com/office/drawing/2014/main" id="{359BEDA0-EA2E-4A2B-B0E8-555B6EE9E326}"/>
              </a:ext>
            </a:extLst>
          </p:cNvPr>
          <p:cNvSpPr>
            <a:spLocks noGrp="1"/>
          </p:cNvSpPr>
          <p:nvPr>
            <p:ph idx="1"/>
          </p:nvPr>
        </p:nvSpPr>
        <p:spPr>
          <a:xfrm>
            <a:off x="565444" y="1968129"/>
            <a:ext cx="10515600" cy="4351338"/>
          </a:xfrm>
        </p:spPr>
        <p:txBody>
          <a:bodyPr/>
          <a:lstStyle/>
          <a:p>
            <a:r>
              <a:rPr lang="nl-NL" dirty="0"/>
              <a:t>Opruimen afvalhopen</a:t>
            </a:r>
          </a:p>
          <a:p>
            <a:r>
              <a:rPr lang="nl-NL" dirty="0"/>
              <a:t>Opruimen besmette planten</a:t>
            </a:r>
          </a:p>
          <a:p>
            <a:r>
              <a:rPr lang="nl-NL" dirty="0"/>
              <a:t>Reiniging van kisten en bewaarfust</a:t>
            </a:r>
          </a:p>
          <a:p>
            <a:r>
              <a:rPr lang="nl-NL" dirty="0"/>
              <a:t>Telen van resistente rassen, gewassen of cultivars</a:t>
            </a:r>
          </a:p>
          <a:p>
            <a:r>
              <a:rPr lang="nl-NL" dirty="0"/>
              <a:t>Enten op resistente onderstam</a:t>
            </a:r>
          </a:p>
          <a:p>
            <a:r>
              <a:rPr lang="nl-NL" dirty="0"/>
              <a:t>Werken met ontsmet gereedschap</a:t>
            </a:r>
          </a:p>
          <a:p>
            <a:r>
              <a:rPr lang="nl-NL" dirty="0"/>
              <a:t>bedrijfshygiëne</a:t>
            </a:r>
          </a:p>
        </p:txBody>
      </p:sp>
      <p:pic>
        <p:nvPicPr>
          <p:cNvPr id="4" name="Afbeelding 3">
            <a:extLst>
              <a:ext uri="{FF2B5EF4-FFF2-40B4-BE49-F238E27FC236}">
                <a16:creationId xmlns:a16="http://schemas.microsoft.com/office/drawing/2014/main" id="{E84619B2-3033-4FDE-A246-933F896AC350}"/>
              </a:ext>
            </a:extLst>
          </p:cNvPr>
          <p:cNvPicPr>
            <a:picLocks noChangeAspect="1"/>
          </p:cNvPicPr>
          <p:nvPr/>
        </p:nvPicPr>
        <p:blipFill>
          <a:blip r:embed="rId2"/>
          <a:stretch>
            <a:fillRect/>
          </a:stretch>
        </p:blipFill>
        <p:spPr>
          <a:xfrm>
            <a:off x="8773633" y="2307710"/>
            <a:ext cx="3023376" cy="3036186"/>
          </a:xfrm>
          <a:prstGeom prst="rect">
            <a:avLst/>
          </a:prstGeom>
        </p:spPr>
      </p:pic>
    </p:spTree>
    <p:extLst>
      <p:ext uri="{BB962C8B-B14F-4D97-AF65-F5344CB8AC3E}">
        <p14:creationId xmlns:p14="http://schemas.microsoft.com/office/powerpoint/2010/main" val="242592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AC866-5FD1-46DB-B0EB-32F3909E4C8E}"/>
              </a:ext>
            </a:extLst>
          </p:cNvPr>
          <p:cNvSpPr>
            <a:spLocks noGrp="1"/>
          </p:cNvSpPr>
          <p:nvPr>
            <p:ph type="title"/>
          </p:nvPr>
        </p:nvSpPr>
        <p:spPr/>
        <p:txBody>
          <a:bodyPr/>
          <a:lstStyle/>
          <a:p>
            <a:r>
              <a:rPr lang="nl-NL" dirty="0"/>
              <a:t>IPM – stap 2: herkennen</a:t>
            </a:r>
          </a:p>
        </p:txBody>
      </p:sp>
      <p:sp>
        <p:nvSpPr>
          <p:cNvPr id="3" name="Tijdelijke aanduiding voor inhoud 2">
            <a:extLst>
              <a:ext uri="{FF2B5EF4-FFF2-40B4-BE49-F238E27FC236}">
                <a16:creationId xmlns:a16="http://schemas.microsoft.com/office/drawing/2014/main" id="{359BEDA0-EA2E-4A2B-B0E8-555B6EE9E326}"/>
              </a:ext>
            </a:extLst>
          </p:cNvPr>
          <p:cNvSpPr>
            <a:spLocks noGrp="1"/>
          </p:cNvSpPr>
          <p:nvPr>
            <p:ph idx="1"/>
          </p:nvPr>
        </p:nvSpPr>
        <p:spPr>
          <a:xfrm>
            <a:off x="513744" y="1813750"/>
            <a:ext cx="10515600" cy="4351338"/>
          </a:xfrm>
        </p:spPr>
        <p:txBody>
          <a:bodyPr/>
          <a:lstStyle/>
          <a:p>
            <a:r>
              <a:rPr lang="nl-NL" dirty="0"/>
              <a:t>Tijdig herkennen van afwijkingen beperkt de inzet van </a:t>
            </a:r>
            <a:br>
              <a:rPr lang="nl-NL" dirty="0"/>
            </a:br>
            <a:r>
              <a:rPr lang="nl-NL" dirty="0"/>
              <a:t>middelen.</a:t>
            </a:r>
          </a:p>
          <a:p>
            <a:r>
              <a:rPr lang="nl-NL" dirty="0"/>
              <a:t>Bestrijdt onkruid in kiemplantstadium</a:t>
            </a:r>
          </a:p>
          <a:p>
            <a:r>
              <a:rPr lang="nl-NL" dirty="0"/>
              <a:t>Eén luis is makkelijker te doden dan 100.000</a:t>
            </a:r>
          </a:p>
          <a:p>
            <a:r>
              <a:rPr lang="nl-NL" dirty="0"/>
              <a:t>Beginaantasting schimmels, bacteriën of virus</a:t>
            </a:r>
          </a:p>
          <a:p>
            <a:r>
              <a:rPr lang="nl-NL" dirty="0"/>
              <a:t>Herkennen van natuurlijke vijanden</a:t>
            </a:r>
          </a:p>
        </p:txBody>
      </p:sp>
      <p:pic>
        <p:nvPicPr>
          <p:cNvPr id="4" name="Afbeelding 3">
            <a:extLst>
              <a:ext uri="{FF2B5EF4-FFF2-40B4-BE49-F238E27FC236}">
                <a16:creationId xmlns:a16="http://schemas.microsoft.com/office/drawing/2014/main" id="{E84619B2-3033-4FDE-A246-933F896AC350}"/>
              </a:ext>
            </a:extLst>
          </p:cNvPr>
          <p:cNvPicPr>
            <a:picLocks noChangeAspect="1"/>
          </p:cNvPicPr>
          <p:nvPr/>
        </p:nvPicPr>
        <p:blipFill>
          <a:blip r:embed="rId2"/>
          <a:stretch>
            <a:fillRect/>
          </a:stretch>
        </p:blipFill>
        <p:spPr>
          <a:xfrm>
            <a:off x="9430042" y="1500188"/>
            <a:ext cx="2248214" cy="2257740"/>
          </a:xfrm>
          <a:prstGeom prst="rect">
            <a:avLst/>
          </a:prstGeom>
        </p:spPr>
      </p:pic>
      <p:pic>
        <p:nvPicPr>
          <p:cNvPr id="5122" name="Picture 2" descr="Bijeenkomst monitoring van ziekten en plagen">
            <a:extLst>
              <a:ext uri="{FF2B5EF4-FFF2-40B4-BE49-F238E27FC236}">
                <a16:creationId xmlns:a16="http://schemas.microsoft.com/office/drawing/2014/main" id="{DE2F8950-818B-4F30-AF5C-372355EE6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275" y="4440199"/>
            <a:ext cx="3448006" cy="1847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248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122"/>
                                        </p:tgtEl>
                                        <p:attrNameLst>
                                          <p:attrName>style.visibility</p:attrName>
                                        </p:attrNameLst>
                                      </p:cBhvr>
                                      <p:to>
                                        <p:strVal val="visible"/>
                                      </p:to>
                                    </p:set>
                                    <p:animEffect transition="in" filter="fade">
                                      <p:cBhvr>
                                        <p:cTn id="40" dur="1000"/>
                                        <p:tgtEl>
                                          <p:spTgt spid="5122"/>
                                        </p:tgtEl>
                                      </p:cBhvr>
                                    </p:animEffect>
                                    <p:anim calcmode="lin" valueType="num">
                                      <p:cBhvr>
                                        <p:cTn id="41" dur="1000" fill="hold"/>
                                        <p:tgtEl>
                                          <p:spTgt spid="5122"/>
                                        </p:tgtEl>
                                        <p:attrNameLst>
                                          <p:attrName>ppt_x</p:attrName>
                                        </p:attrNameLst>
                                      </p:cBhvr>
                                      <p:tavLst>
                                        <p:tav tm="0">
                                          <p:val>
                                            <p:strVal val="#ppt_x"/>
                                          </p:val>
                                        </p:tav>
                                        <p:tav tm="100000">
                                          <p:val>
                                            <p:strVal val="#ppt_x"/>
                                          </p:val>
                                        </p:tav>
                                      </p:tavLst>
                                    </p:anim>
                                    <p:anim calcmode="lin" valueType="num">
                                      <p:cBhvr>
                                        <p:cTn id="42"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AC866-5FD1-46DB-B0EB-32F3909E4C8E}"/>
              </a:ext>
            </a:extLst>
          </p:cNvPr>
          <p:cNvSpPr>
            <a:spLocks noGrp="1"/>
          </p:cNvSpPr>
          <p:nvPr>
            <p:ph type="title"/>
          </p:nvPr>
        </p:nvSpPr>
        <p:spPr/>
        <p:txBody>
          <a:bodyPr/>
          <a:lstStyle/>
          <a:p>
            <a:r>
              <a:rPr lang="nl-NL" dirty="0"/>
              <a:t>IPM – stap 3: schadedrempels en BOS</a:t>
            </a:r>
          </a:p>
        </p:txBody>
      </p:sp>
      <p:sp>
        <p:nvSpPr>
          <p:cNvPr id="3" name="Tijdelijke aanduiding voor inhoud 2">
            <a:extLst>
              <a:ext uri="{FF2B5EF4-FFF2-40B4-BE49-F238E27FC236}">
                <a16:creationId xmlns:a16="http://schemas.microsoft.com/office/drawing/2014/main" id="{359BEDA0-EA2E-4A2B-B0E8-555B6EE9E326}"/>
              </a:ext>
            </a:extLst>
          </p:cNvPr>
          <p:cNvSpPr>
            <a:spLocks noGrp="1"/>
          </p:cNvSpPr>
          <p:nvPr>
            <p:ph idx="1"/>
          </p:nvPr>
        </p:nvSpPr>
        <p:spPr>
          <a:xfrm>
            <a:off x="466242" y="1809028"/>
            <a:ext cx="10515600" cy="4351338"/>
          </a:xfrm>
        </p:spPr>
        <p:txBody>
          <a:bodyPr/>
          <a:lstStyle/>
          <a:p>
            <a:r>
              <a:rPr lang="nl-NL" dirty="0"/>
              <a:t>Gebruik van een schadedrempel bij overschrijding </a:t>
            </a:r>
          </a:p>
          <a:p>
            <a:r>
              <a:rPr lang="nl-NL" dirty="0"/>
              <a:t>Gebruik van </a:t>
            </a:r>
            <a:r>
              <a:rPr lang="nl-NL" dirty="0" err="1"/>
              <a:t>Beslissings</a:t>
            </a:r>
            <a:r>
              <a:rPr lang="nl-NL" dirty="0"/>
              <a:t> Ondersteunend Systeem (BOS)</a:t>
            </a:r>
          </a:p>
          <a:p>
            <a:endParaRPr lang="nl-NL" dirty="0"/>
          </a:p>
          <a:p>
            <a:pPr lvl="1"/>
            <a:r>
              <a:rPr lang="nl-NL" dirty="0"/>
              <a:t>Weerpalen</a:t>
            </a:r>
          </a:p>
          <a:p>
            <a:pPr lvl="1"/>
            <a:r>
              <a:rPr lang="nl-NL" dirty="0"/>
              <a:t>Computermodellen</a:t>
            </a:r>
          </a:p>
          <a:p>
            <a:pPr lvl="1"/>
            <a:r>
              <a:rPr lang="nl-NL" dirty="0"/>
              <a:t>Advies op basis van ziektemodel</a:t>
            </a:r>
          </a:p>
          <a:p>
            <a:pPr lvl="1"/>
            <a:r>
              <a:rPr lang="nl-NL" dirty="0"/>
              <a:t>Middelenkeuze </a:t>
            </a:r>
          </a:p>
        </p:txBody>
      </p:sp>
      <p:pic>
        <p:nvPicPr>
          <p:cNvPr id="4" name="Afbeelding 3">
            <a:extLst>
              <a:ext uri="{FF2B5EF4-FFF2-40B4-BE49-F238E27FC236}">
                <a16:creationId xmlns:a16="http://schemas.microsoft.com/office/drawing/2014/main" id="{E84619B2-3033-4FDE-A246-933F896AC350}"/>
              </a:ext>
            </a:extLst>
          </p:cNvPr>
          <p:cNvPicPr>
            <a:picLocks noChangeAspect="1"/>
          </p:cNvPicPr>
          <p:nvPr/>
        </p:nvPicPr>
        <p:blipFill>
          <a:blip r:embed="rId2"/>
          <a:stretch>
            <a:fillRect/>
          </a:stretch>
        </p:blipFill>
        <p:spPr>
          <a:xfrm>
            <a:off x="8191543" y="3429000"/>
            <a:ext cx="2976075" cy="2988685"/>
          </a:xfrm>
          <a:prstGeom prst="rect">
            <a:avLst/>
          </a:prstGeom>
        </p:spPr>
      </p:pic>
    </p:spTree>
    <p:extLst>
      <p:ext uri="{BB962C8B-B14F-4D97-AF65-F5344CB8AC3E}">
        <p14:creationId xmlns:p14="http://schemas.microsoft.com/office/powerpoint/2010/main" val="415891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AC866-5FD1-46DB-B0EB-32F3909E4C8E}"/>
              </a:ext>
            </a:extLst>
          </p:cNvPr>
          <p:cNvSpPr>
            <a:spLocks noGrp="1"/>
          </p:cNvSpPr>
          <p:nvPr>
            <p:ph type="title"/>
          </p:nvPr>
        </p:nvSpPr>
        <p:spPr/>
        <p:txBody>
          <a:bodyPr/>
          <a:lstStyle/>
          <a:p>
            <a:r>
              <a:rPr lang="nl-NL" dirty="0"/>
              <a:t>IPM – stap 4: niet-chemisch</a:t>
            </a:r>
          </a:p>
        </p:txBody>
      </p:sp>
      <p:sp>
        <p:nvSpPr>
          <p:cNvPr id="3" name="Tijdelijke aanduiding voor inhoud 2">
            <a:extLst>
              <a:ext uri="{FF2B5EF4-FFF2-40B4-BE49-F238E27FC236}">
                <a16:creationId xmlns:a16="http://schemas.microsoft.com/office/drawing/2014/main" id="{359BEDA0-EA2E-4A2B-B0E8-555B6EE9E326}"/>
              </a:ext>
            </a:extLst>
          </p:cNvPr>
          <p:cNvSpPr>
            <a:spLocks noGrp="1"/>
          </p:cNvSpPr>
          <p:nvPr>
            <p:ph idx="1"/>
          </p:nvPr>
        </p:nvSpPr>
        <p:spPr>
          <a:xfrm>
            <a:off x="86050" y="1540863"/>
            <a:ext cx="10515600" cy="4848061"/>
          </a:xfrm>
        </p:spPr>
        <p:txBody>
          <a:bodyPr>
            <a:normAutofit fontScale="92500" lnSpcReduction="10000"/>
          </a:bodyPr>
          <a:lstStyle/>
          <a:p>
            <a:r>
              <a:rPr lang="nl-NL" dirty="0"/>
              <a:t>Teelt en cultuurtechnisch:</a:t>
            </a:r>
          </a:p>
          <a:p>
            <a:endParaRPr lang="nl-NL" dirty="0"/>
          </a:p>
          <a:p>
            <a:pPr lvl="1"/>
            <a:r>
              <a:rPr lang="nl-NL" dirty="0"/>
              <a:t>Plant- en zaaiafstand</a:t>
            </a:r>
          </a:p>
          <a:p>
            <a:pPr lvl="1"/>
            <a:r>
              <a:rPr lang="nl-NL" dirty="0"/>
              <a:t>Plant- en zaaitijdstip</a:t>
            </a:r>
          </a:p>
          <a:p>
            <a:pPr lvl="1"/>
            <a:r>
              <a:rPr lang="nl-NL" dirty="0"/>
              <a:t>Teeltwisseling</a:t>
            </a:r>
          </a:p>
          <a:p>
            <a:pPr lvl="1"/>
            <a:r>
              <a:rPr lang="nl-NL" dirty="0"/>
              <a:t>Resistente rassen</a:t>
            </a:r>
          </a:p>
          <a:p>
            <a:pPr lvl="1"/>
            <a:r>
              <a:rPr lang="nl-NL" dirty="0"/>
              <a:t>Wegnemen van stress</a:t>
            </a:r>
          </a:p>
          <a:p>
            <a:pPr lvl="1"/>
            <a:r>
              <a:rPr lang="nl-NL" dirty="0"/>
              <a:t>Beperkte bemesting</a:t>
            </a:r>
          </a:p>
          <a:p>
            <a:pPr lvl="1"/>
            <a:r>
              <a:rPr lang="nl-NL" dirty="0"/>
              <a:t>Druppelbevloeiing </a:t>
            </a:r>
            <a:r>
              <a:rPr lang="nl-NL" dirty="0" err="1"/>
              <a:t>ipv</a:t>
            </a:r>
            <a:r>
              <a:rPr lang="nl-NL" dirty="0"/>
              <a:t> beregenen – droog gewas, minder schimmel</a:t>
            </a:r>
          </a:p>
          <a:p>
            <a:pPr lvl="1"/>
            <a:r>
              <a:rPr lang="nl-NL" dirty="0"/>
              <a:t>Snoeien van gewas waardoor betere licht en luchtbenutting</a:t>
            </a:r>
          </a:p>
          <a:p>
            <a:pPr lvl="1"/>
            <a:r>
              <a:rPr lang="nl-NL" dirty="0"/>
              <a:t>Vruchtwisselingsplan</a:t>
            </a:r>
          </a:p>
          <a:p>
            <a:pPr lvl="1"/>
            <a:r>
              <a:rPr lang="nl-NL" dirty="0"/>
              <a:t>Kasklimaat</a:t>
            </a:r>
          </a:p>
          <a:p>
            <a:pPr lvl="1"/>
            <a:r>
              <a:rPr lang="nl-NL" dirty="0"/>
              <a:t>Vals zaaibed, waardoor onkruid besteden kan worden voordat hoofdgewas er staat</a:t>
            </a:r>
          </a:p>
        </p:txBody>
      </p:sp>
      <p:pic>
        <p:nvPicPr>
          <p:cNvPr id="4" name="Afbeelding 3">
            <a:extLst>
              <a:ext uri="{FF2B5EF4-FFF2-40B4-BE49-F238E27FC236}">
                <a16:creationId xmlns:a16="http://schemas.microsoft.com/office/drawing/2014/main" id="{E84619B2-3033-4FDE-A246-933F896AC350}"/>
              </a:ext>
            </a:extLst>
          </p:cNvPr>
          <p:cNvPicPr>
            <a:picLocks noChangeAspect="1"/>
          </p:cNvPicPr>
          <p:nvPr/>
        </p:nvPicPr>
        <p:blipFill>
          <a:blip r:embed="rId2"/>
          <a:stretch>
            <a:fillRect/>
          </a:stretch>
        </p:blipFill>
        <p:spPr>
          <a:xfrm>
            <a:off x="8752115" y="965798"/>
            <a:ext cx="2985518" cy="2998168"/>
          </a:xfrm>
          <a:prstGeom prst="rect">
            <a:avLst/>
          </a:prstGeom>
        </p:spPr>
      </p:pic>
    </p:spTree>
    <p:extLst>
      <p:ext uri="{BB962C8B-B14F-4D97-AF65-F5344CB8AC3E}">
        <p14:creationId xmlns:p14="http://schemas.microsoft.com/office/powerpoint/2010/main" val="415681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1000"/>
                                        <p:tgtEl>
                                          <p:spTgt spid="3">
                                            <p:txEl>
                                              <p:pRg st="9" end="9"/>
                                            </p:txEl>
                                          </p:spTgt>
                                        </p:tgtEl>
                                      </p:cBhvr>
                                    </p:animEffect>
                                    <p:anim calcmode="lin" valueType="num">
                                      <p:cBhvr>
                                        <p:cTn id="5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000"/>
                                        <p:tgtEl>
                                          <p:spTgt spid="3">
                                            <p:txEl>
                                              <p:pRg st="10" end="10"/>
                                            </p:txEl>
                                          </p:spTgt>
                                        </p:tgtEl>
                                      </p:cBhvr>
                                    </p:animEffect>
                                    <p:anim calcmode="lin" valueType="num">
                                      <p:cBhvr>
                                        <p:cTn id="5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1000"/>
                                        <p:tgtEl>
                                          <p:spTgt spid="3">
                                            <p:txEl>
                                              <p:pRg st="11" end="11"/>
                                            </p:txEl>
                                          </p:spTgt>
                                        </p:tgtEl>
                                      </p:cBhvr>
                                    </p:animEffect>
                                    <p:anim calcmode="lin" valueType="num">
                                      <p:cBhvr>
                                        <p:cTn id="6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Effect transition="in" filter="fade">
                                      <p:cBhvr>
                                        <p:cTn id="71" dur="1000"/>
                                        <p:tgtEl>
                                          <p:spTgt spid="3">
                                            <p:txEl>
                                              <p:pRg st="12" end="12"/>
                                            </p:txEl>
                                          </p:spTgt>
                                        </p:tgtEl>
                                      </p:cBhvr>
                                    </p:animEffect>
                                    <p:anim calcmode="lin" valueType="num">
                                      <p:cBhvr>
                                        <p:cTn id="7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416629" y="1218414"/>
            <a:ext cx="4274457" cy="461665"/>
          </a:xfrm>
          <a:prstGeom prst="rect">
            <a:avLst/>
          </a:prstGeom>
          <a:noFill/>
        </p:spPr>
        <p:txBody>
          <a:bodyPr wrap="square" rtlCol="0">
            <a:spAutoFit/>
          </a:bodyPr>
          <a:lstStyle/>
          <a:p>
            <a:r>
              <a:rPr lang="nl-NL" sz="2400" b="1" dirty="0"/>
              <a:t>Theorie Examen deel 1</a:t>
            </a:r>
          </a:p>
        </p:txBody>
      </p:sp>
      <p:sp>
        <p:nvSpPr>
          <p:cNvPr id="3" name="Tekstvak 2"/>
          <p:cNvSpPr txBox="1"/>
          <p:nvPr/>
        </p:nvSpPr>
        <p:spPr>
          <a:xfrm>
            <a:off x="2670630" y="2365829"/>
            <a:ext cx="2989942" cy="3046988"/>
          </a:xfrm>
          <a:prstGeom prst="rect">
            <a:avLst/>
          </a:prstGeom>
          <a:noFill/>
        </p:spPr>
        <p:txBody>
          <a:bodyPr wrap="square" rtlCol="0">
            <a:spAutoFit/>
          </a:bodyPr>
          <a:lstStyle/>
          <a:p>
            <a:r>
              <a:rPr lang="nl-NL" sz="2400" b="1" dirty="0"/>
              <a:t>Theorie:</a:t>
            </a:r>
            <a:r>
              <a:rPr lang="nl-NL" sz="2400" dirty="0"/>
              <a:t> op basis van de tekst van hoofdstuk 1 t/m 10. Dit onderdeel wordt digitaal afgenomen via een landelijke toets, De toetsen zijn per sector verschillend</a:t>
            </a:r>
          </a:p>
        </p:txBody>
      </p:sp>
      <p:sp>
        <p:nvSpPr>
          <p:cNvPr id="9" name="Tekstvak 8"/>
          <p:cNvSpPr txBox="1"/>
          <p:nvPr/>
        </p:nvSpPr>
        <p:spPr>
          <a:xfrm>
            <a:off x="6547522" y="1228996"/>
            <a:ext cx="3155031" cy="461665"/>
          </a:xfrm>
          <a:prstGeom prst="rect">
            <a:avLst/>
          </a:prstGeom>
          <a:noFill/>
        </p:spPr>
        <p:txBody>
          <a:bodyPr wrap="none" rtlCol="0">
            <a:spAutoFit/>
          </a:bodyPr>
          <a:lstStyle/>
          <a:p>
            <a:r>
              <a:rPr lang="nl-NL" sz="2400" b="1" dirty="0"/>
              <a:t>Theorie Examen deel 2 </a:t>
            </a:r>
          </a:p>
        </p:txBody>
      </p:sp>
      <p:sp>
        <p:nvSpPr>
          <p:cNvPr id="10" name="Tekstvak 9"/>
          <p:cNvSpPr txBox="1"/>
          <p:nvPr/>
        </p:nvSpPr>
        <p:spPr>
          <a:xfrm>
            <a:off x="6691086" y="2583543"/>
            <a:ext cx="3468915" cy="1938992"/>
          </a:xfrm>
          <a:prstGeom prst="rect">
            <a:avLst/>
          </a:prstGeom>
          <a:noFill/>
        </p:spPr>
        <p:txBody>
          <a:bodyPr wrap="square" rtlCol="0">
            <a:spAutoFit/>
          </a:bodyPr>
          <a:lstStyle/>
          <a:p>
            <a:r>
              <a:rPr lang="nl-NL" sz="2400" b="1" dirty="0"/>
              <a:t>Herkennen van ziekten, plagen en onkruiden. </a:t>
            </a:r>
            <a:r>
              <a:rPr lang="nl-NL" sz="2400" dirty="0"/>
              <a:t>Per sector moeten er 80 items geleerd worden. Deze worden digitaal getoetst.</a:t>
            </a:r>
          </a:p>
        </p:txBody>
      </p:sp>
    </p:spTree>
    <p:extLst>
      <p:ext uri="{BB962C8B-B14F-4D97-AF65-F5344CB8AC3E}">
        <p14:creationId xmlns:p14="http://schemas.microsoft.com/office/powerpoint/2010/main" val="40783746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AC866-5FD1-46DB-B0EB-32F3909E4C8E}"/>
              </a:ext>
            </a:extLst>
          </p:cNvPr>
          <p:cNvSpPr>
            <a:spLocks noGrp="1"/>
          </p:cNvSpPr>
          <p:nvPr>
            <p:ph type="title"/>
          </p:nvPr>
        </p:nvSpPr>
        <p:spPr/>
        <p:txBody>
          <a:bodyPr/>
          <a:lstStyle/>
          <a:p>
            <a:r>
              <a:rPr lang="nl-NL" dirty="0"/>
              <a:t>IPM – stap 5 + 6: chemische gewasbescherming</a:t>
            </a:r>
          </a:p>
        </p:txBody>
      </p:sp>
      <p:sp>
        <p:nvSpPr>
          <p:cNvPr id="3" name="Tijdelijke aanduiding voor inhoud 2">
            <a:extLst>
              <a:ext uri="{FF2B5EF4-FFF2-40B4-BE49-F238E27FC236}">
                <a16:creationId xmlns:a16="http://schemas.microsoft.com/office/drawing/2014/main" id="{359BEDA0-EA2E-4A2B-B0E8-555B6EE9E326}"/>
              </a:ext>
            </a:extLst>
          </p:cNvPr>
          <p:cNvSpPr>
            <a:spLocks noGrp="1"/>
          </p:cNvSpPr>
          <p:nvPr>
            <p:ph idx="1"/>
          </p:nvPr>
        </p:nvSpPr>
        <p:spPr>
          <a:xfrm>
            <a:off x="422564" y="2141537"/>
            <a:ext cx="10515600" cy="4351338"/>
          </a:xfrm>
        </p:spPr>
        <p:txBody>
          <a:bodyPr/>
          <a:lstStyle/>
          <a:p>
            <a:r>
              <a:rPr lang="nl-NL" dirty="0"/>
              <a:t>Gebruik maken van selectieve middelen</a:t>
            </a:r>
          </a:p>
          <a:p>
            <a:r>
              <a:rPr lang="nl-NL" dirty="0"/>
              <a:t>Middelen die weinig milieubelastend zijn</a:t>
            </a:r>
          </a:p>
          <a:p>
            <a:r>
              <a:rPr lang="nl-NL" dirty="0"/>
              <a:t>Juiste apparatuur</a:t>
            </a:r>
          </a:p>
          <a:p>
            <a:r>
              <a:rPr lang="nl-NL" dirty="0" err="1"/>
              <a:t>Pleksgewijze</a:t>
            </a:r>
            <a:r>
              <a:rPr lang="nl-NL" dirty="0"/>
              <a:t> bestrijding ter voorkoming van verspreiding</a:t>
            </a:r>
          </a:p>
        </p:txBody>
      </p:sp>
      <p:pic>
        <p:nvPicPr>
          <p:cNvPr id="4" name="Afbeelding 3">
            <a:extLst>
              <a:ext uri="{FF2B5EF4-FFF2-40B4-BE49-F238E27FC236}">
                <a16:creationId xmlns:a16="http://schemas.microsoft.com/office/drawing/2014/main" id="{E84619B2-3033-4FDE-A246-933F896AC350}"/>
              </a:ext>
            </a:extLst>
          </p:cNvPr>
          <p:cNvPicPr>
            <a:picLocks noChangeAspect="1"/>
          </p:cNvPicPr>
          <p:nvPr/>
        </p:nvPicPr>
        <p:blipFill>
          <a:blip r:embed="rId2"/>
          <a:stretch>
            <a:fillRect/>
          </a:stretch>
        </p:blipFill>
        <p:spPr>
          <a:xfrm>
            <a:off x="9140766" y="3554619"/>
            <a:ext cx="2786872" cy="2798680"/>
          </a:xfrm>
          <a:prstGeom prst="rect">
            <a:avLst/>
          </a:prstGeom>
        </p:spPr>
      </p:pic>
    </p:spTree>
    <p:extLst>
      <p:ext uri="{BB962C8B-B14F-4D97-AF65-F5344CB8AC3E}">
        <p14:creationId xmlns:p14="http://schemas.microsoft.com/office/powerpoint/2010/main" val="403983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AC866-5FD1-46DB-B0EB-32F3909E4C8E}"/>
              </a:ext>
            </a:extLst>
          </p:cNvPr>
          <p:cNvSpPr>
            <a:spLocks noGrp="1"/>
          </p:cNvSpPr>
          <p:nvPr>
            <p:ph type="title"/>
          </p:nvPr>
        </p:nvSpPr>
        <p:spPr/>
        <p:txBody>
          <a:bodyPr/>
          <a:lstStyle/>
          <a:p>
            <a:r>
              <a:rPr lang="nl-NL" dirty="0"/>
              <a:t>IPM – stap 7: anti-resistentie</a:t>
            </a:r>
          </a:p>
        </p:txBody>
      </p:sp>
      <p:sp>
        <p:nvSpPr>
          <p:cNvPr id="3" name="Tijdelijke aanduiding voor inhoud 2">
            <a:extLst>
              <a:ext uri="{FF2B5EF4-FFF2-40B4-BE49-F238E27FC236}">
                <a16:creationId xmlns:a16="http://schemas.microsoft.com/office/drawing/2014/main" id="{359BEDA0-EA2E-4A2B-B0E8-555B6EE9E326}"/>
              </a:ext>
            </a:extLst>
          </p:cNvPr>
          <p:cNvSpPr>
            <a:spLocks noGrp="1"/>
          </p:cNvSpPr>
          <p:nvPr>
            <p:ph idx="1"/>
          </p:nvPr>
        </p:nvSpPr>
        <p:spPr/>
        <p:txBody>
          <a:bodyPr>
            <a:normAutofit lnSpcReduction="10000"/>
          </a:bodyPr>
          <a:lstStyle/>
          <a:p>
            <a:r>
              <a:rPr lang="nl-NL" dirty="0"/>
              <a:t>Ondeskundig gebruik kan leiden tot resistentie</a:t>
            </a:r>
          </a:p>
          <a:p>
            <a:r>
              <a:rPr lang="nl-NL" dirty="0"/>
              <a:t>Kuur afmaken</a:t>
            </a:r>
          </a:p>
          <a:p>
            <a:r>
              <a:rPr lang="nl-NL" dirty="0"/>
              <a:t>Juiste dosering</a:t>
            </a:r>
          </a:p>
          <a:p>
            <a:pPr marL="0" indent="0">
              <a:buNone/>
            </a:pPr>
            <a:endParaRPr lang="nl-NL" dirty="0"/>
          </a:p>
          <a:p>
            <a:pPr marL="0" indent="0">
              <a:buNone/>
            </a:pPr>
            <a:r>
              <a:rPr lang="nl-NL" b="1" dirty="0"/>
              <a:t>Bij gewasbescherming gaat het dus om</a:t>
            </a:r>
            <a:r>
              <a:rPr lang="nl-NL" dirty="0"/>
              <a:t>:</a:t>
            </a:r>
          </a:p>
          <a:p>
            <a:r>
              <a:rPr lang="nl-NL" dirty="0"/>
              <a:t>Kies juiste ras</a:t>
            </a:r>
          </a:p>
          <a:p>
            <a:r>
              <a:rPr lang="nl-NL" dirty="0"/>
              <a:t>Afweging tussen niet-chemisch en chemisch</a:t>
            </a:r>
          </a:p>
          <a:p>
            <a:r>
              <a:rPr lang="nl-NL" dirty="0"/>
              <a:t>Juiste middel</a:t>
            </a:r>
          </a:p>
          <a:p>
            <a:r>
              <a:rPr lang="nl-NL" dirty="0"/>
              <a:t>Evaluatie  </a:t>
            </a:r>
            <a:r>
              <a:rPr lang="nl-NL" dirty="0">
                <a:sym typeface="Wingdings" panose="05000000000000000000" pitchFamily="2" charset="2"/>
              </a:rPr>
              <a:t> bedrijfsmatig  bedrijfsvoeren gewasbescherming</a:t>
            </a:r>
            <a:endParaRPr lang="nl-NL" dirty="0"/>
          </a:p>
          <a:p>
            <a:endParaRPr lang="nl-NL" dirty="0"/>
          </a:p>
        </p:txBody>
      </p:sp>
      <p:pic>
        <p:nvPicPr>
          <p:cNvPr id="4" name="Afbeelding 3">
            <a:extLst>
              <a:ext uri="{FF2B5EF4-FFF2-40B4-BE49-F238E27FC236}">
                <a16:creationId xmlns:a16="http://schemas.microsoft.com/office/drawing/2014/main" id="{E84619B2-3033-4FDE-A246-933F896AC350}"/>
              </a:ext>
            </a:extLst>
          </p:cNvPr>
          <p:cNvPicPr>
            <a:picLocks noChangeAspect="1"/>
          </p:cNvPicPr>
          <p:nvPr/>
        </p:nvPicPr>
        <p:blipFill>
          <a:blip r:embed="rId2"/>
          <a:stretch>
            <a:fillRect/>
          </a:stretch>
        </p:blipFill>
        <p:spPr>
          <a:xfrm>
            <a:off x="9430042" y="1500188"/>
            <a:ext cx="2248214" cy="2257740"/>
          </a:xfrm>
          <a:prstGeom prst="rect">
            <a:avLst/>
          </a:prstGeom>
        </p:spPr>
      </p:pic>
    </p:spTree>
    <p:extLst>
      <p:ext uri="{BB962C8B-B14F-4D97-AF65-F5344CB8AC3E}">
        <p14:creationId xmlns:p14="http://schemas.microsoft.com/office/powerpoint/2010/main" val="360798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A34A5-AFE4-4D13-86A8-CC0BFCCE695F}"/>
              </a:ext>
            </a:extLst>
          </p:cNvPr>
          <p:cNvSpPr>
            <a:spLocks noGrp="1"/>
          </p:cNvSpPr>
          <p:nvPr>
            <p:ph type="title"/>
          </p:nvPr>
        </p:nvSpPr>
        <p:spPr/>
        <p:txBody>
          <a:bodyPr/>
          <a:lstStyle/>
          <a:p>
            <a:r>
              <a:rPr lang="nl-NL" dirty="0"/>
              <a:t>Vragen	</a:t>
            </a:r>
          </a:p>
        </p:txBody>
      </p:sp>
      <p:sp>
        <p:nvSpPr>
          <p:cNvPr id="3" name="Tijdelijke aanduiding voor inhoud 2">
            <a:extLst>
              <a:ext uri="{FF2B5EF4-FFF2-40B4-BE49-F238E27FC236}">
                <a16:creationId xmlns:a16="http://schemas.microsoft.com/office/drawing/2014/main" id="{E1A59F87-FDD5-4F53-8913-897D758583E4}"/>
              </a:ext>
            </a:extLst>
          </p:cNvPr>
          <p:cNvSpPr>
            <a:spLocks noGrp="1"/>
          </p:cNvSpPr>
          <p:nvPr>
            <p:ph idx="1"/>
          </p:nvPr>
        </p:nvSpPr>
        <p:spPr/>
        <p:txBody>
          <a:bodyPr>
            <a:normAutofit lnSpcReduction="10000"/>
          </a:bodyPr>
          <a:lstStyle/>
          <a:p>
            <a:pPr marL="0" indent="0">
              <a:buNone/>
            </a:pPr>
            <a:r>
              <a:rPr lang="nl-NL" dirty="0"/>
              <a:t>7. Geef drie voorbeelden van preventieve maatregelen</a:t>
            </a:r>
          </a:p>
          <a:p>
            <a:pPr marL="0" indent="0">
              <a:buNone/>
            </a:pPr>
            <a:r>
              <a:rPr lang="nl-NL" dirty="0">
                <a:solidFill>
                  <a:srgbClr val="FF0000"/>
                </a:solidFill>
              </a:rPr>
              <a:t>Preventieve maatregelen zijn o.a. wegnemen van aantastingen door voorgaand jaar, bijvoorbeeld door ploegen, bedrijfshygiëne, resistente rassen, opruimen van gewasresten.</a:t>
            </a:r>
          </a:p>
          <a:p>
            <a:pPr marL="0" indent="0">
              <a:buNone/>
            </a:pPr>
            <a:r>
              <a:rPr lang="nl-NL" dirty="0"/>
              <a:t>8. Wat is het doel van preventieve maatregelen</a:t>
            </a:r>
          </a:p>
          <a:p>
            <a:pPr marL="0" indent="0">
              <a:buNone/>
            </a:pPr>
            <a:r>
              <a:rPr lang="nl-NL" dirty="0">
                <a:solidFill>
                  <a:srgbClr val="FF0000"/>
                </a:solidFill>
              </a:rPr>
              <a:t>Doel van preventieve maatregelen is het wegnemen van besmettingsbronnen.</a:t>
            </a:r>
          </a:p>
          <a:p>
            <a:pPr marL="0" indent="0">
              <a:buNone/>
            </a:pPr>
            <a:r>
              <a:rPr lang="nl-NL" dirty="0"/>
              <a:t>9. Waarom is het verstandig om aan vruchtwisseling te doen</a:t>
            </a:r>
          </a:p>
          <a:p>
            <a:pPr marL="0" indent="0">
              <a:buNone/>
            </a:pPr>
            <a:r>
              <a:rPr lang="nl-NL" dirty="0">
                <a:solidFill>
                  <a:srgbClr val="FF0000"/>
                </a:solidFill>
              </a:rPr>
              <a:t>Door vruchtwisseling heb je geen besmetting uit het voorgaande gewas, herstelt de grond, en wordt aaltjesbesmetting weggenomen.</a:t>
            </a:r>
          </a:p>
        </p:txBody>
      </p:sp>
    </p:spTree>
    <p:extLst>
      <p:ext uri="{BB962C8B-B14F-4D97-AF65-F5344CB8AC3E}">
        <p14:creationId xmlns:p14="http://schemas.microsoft.com/office/powerpoint/2010/main" val="344935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3F47CE-865A-4367-B099-8B8E6627266F}"/>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37F7ED9E-ABBF-4054-9EA4-48DEED821F36}"/>
              </a:ext>
            </a:extLst>
          </p:cNvPr>
          <p:cNvSpPr>
            <a:spLocks noGrp="1"/>
          </p:cNvSpPr>
          <p:nvPr>
            <p:ph idx="1"/>
          </p:nvPr>
        </p:nvSpPr>
        <p:spPr/>
        <p:txBody>
          <a:bodyPr>
            <a:normAutofit fontScale="92500" lnSpcReduction="20000"/>
          </a:bodyPr>
          <a:lstStyle/>
          <a:p>
            <a:pPr marL="0" indent="0">
              <a:buNone/>
            </a:pPr>
            <a:r>
              <a:rPr lang="nl-NL" dirty="0"/>
              <a:t>10. Waarom kiezen veel glastuinders ervoor om onderdoor water te geven, bijvoorbeeld met druppelsystemen in plaats van over het gewas heen?</a:t>
            </a:r>
          </a:p>
          <a:p>
            <a:pPr marL="0" indent="0">
              <a:buNone/>
            </a:pPr>
            <a:r>
              <a:rPr lang="nl-NL" dirty="0">
                <a:solidFill>
                  <a:srgbClr val="FF0000"/>
                </a:solidFill>
              </a:rPr>
              <a:t>Door druppelen heb je minder vrij vocht in de kas, droogt het gewas sneller op en is er minder kans op schimmels.</a:t>
            </a:r>
          </a:p>
          <a:p>
            <a:pPr marL="0" indent="0">
              <a:buNone/>
            </a:pPr>
            <a:r>
              <a:rPr lang="nl-NL" dirty="0"/>
              <a:t>11. Bij welke weersomstandigheden zal een beslissingsondersteunend systeem (BOS) adviseren een bespuiting tegen schimmels uit te voeren?</a:t>
            </a:r>
          </a:p>
          <a:p>
            <a:pPr marL="0" indent="0">
              <a:buNone/>
            </a:pPr>
            <a:r>
              <a:rPr lang="nl-NL" dirty="0">
                <a:solidFill>
                  <a:srgbClr val="FF0000"/>
                </a:solidFill>
              </a:rPr>
              <a:t>Een BOS-systeem zal adviseren op basis van de eigenschappen van de schimmel. Onderdelen van het advies zijn neerslag, temperatuur en relatieve luchtvochtigheid. </a:t>
            </a:r>
          </a:p>
          <a:p>
            <a:pPr marL="0" lvl="0" indent="0">
              <a:buNone/>
            </a:pPr>
            <a:r>
              <a:rPr lang="nl-NL" dirty="0">
                <a:solidFill>
                  <a:srgbClr val="77777B">
                    <a:lumMod val="75000"/>
                  </a:srgbClr>
                </a:solidFill>
              </a:rPr>
              <a:t>12. Waarom worden viruszieke of bacteriezieke planten verwijderd?</a:t>
            </a:r>
          </a:p>
          <a:p>
            <a:pPr marL="0" lvl="0" indent="0">
              <a:buNone/>
            </a:pPr>
            <a:r>
              <a:rPr lang="nl-NL" dirty="0">
                <a:solidFill>
                  <a:srgbClr val="FF0000"/>
                </a:solidFill>
              </a:rPr>
              <a:t>Wegnemen van bacterie- en viruszieke planten neemt de besmettingsbron weg. Tegen deze bronnen is geen andere oplossing beschikbaar.</a:t>
            </a:r>
          </a:p>
        </p:txBody>
      </p:sp>
    </p:spTree>
    <p:extLst>
      <p:ext uri="{BB962C8B-B14F-4D97-AF65-F5344CB8AC3E}">
        <p14:creationId xmlns:p14="http://schemas.microsoft.com/office/powerpoint/2010/main" val="244449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470805" y="1353635"/>
            <a:ext cx="3081100" cy="461665"/>
          </a:xfrm>
          <a:prstGeom prst="rect">
            <a:avLst/>
          </a:prstGeom>
          <a:noFill/>
        </p:spPr>
        <p:txBody>
          <a:bodyPr wrap="none" rtlCol="0">
            <a:spAutoFit/>
          </a:bodyPr>
          <a:lstStyle/>
          <a:p>
            <a:r>
              <a:rPr lang="nl-NL" sz="2400" b="1" dirty="0"/>
              <a:t>Praktijk Examen deel 3</a:t>
            </a:r>
          </a:p>
        </p:txBody>
      </p:sp>
      <p:sp>
        <p:nvSpPr>
          <p:cNvPr id="2" name="Rechthoek 1"/>
          <p:cNvSpPr/>
          <p:nvPr/>
        </p:nvSpPr>
        <p:spPr>
          <a:xfrm>
            <a:off x="1485487" y="2413337"/>
            <a:ext cx="4066418" cy="3477875"/>
          </a:xfrm>
          <a:prstGeom prst="rect">
            <a:avLst/>
          </a:prstGeom>
        </p:spPr>
        <p:txBody>
          <a:bodyPr wrap="square">
            <a:spAutoFit/>
          </a:bodyPr>
          <a:lstStyle/>
          <a:p>
            <a:r>
              <a:rPr lang="nl-NL" altLang="nl-NL" sz="2000" b="1" dirty="0">
                <a:ea typeface="ＭＳ Ｐゴシック" panose="020B0600070205080204" pitchFamily="34" charset="-128"/>
              </a:rPr>
              <a:t>Praktijk.</a:t>
            </a:r>
            <a:r>
              <a:rPr lang="nl-NL" altLang="nl-NL" sz="2000" dirty="0">
                <a:ea typeface="ＭＳ Ｐゴシック" panose="020B0600070205080204" pitchFamily="34" charset="-128"/>
              </a:rPr>
              <a:t> Dit onderdeel wordt individueel en mondeling gedaan met behulp van een veldspuit, </a:t>
            </a:r>
            <a:r>
              <a:rPr lang="nl-NL" altLang="nl-NL" sz="2000" dirty="0" err="1">
                <a:ea typeface="ＭＳ Ｐゴシック" panose="020B0600070205080204" pitchFamily="34" charset="-128"/>
              </a:rPr>
              <a:t>rugspuit</a:t>
            </a:r>
            <a:r>
              <a:rPr lang="nl-NL" altLang="nl-NL" sz="2000" dirty="0">
                <a:ea typeface="ＭＳ Ｐゴシック" panose="020B0600070205080204" pitchFamily="34" charset="-128"/>
              </a:rPr>
              <a:t> of andere methode om chemische middelen toe te passen en aanwezige beschermende kleding in te zetten. Gewerkt wordt volgens een vastgesteld protocol.</a:t>
            </a:r>
          </a:p>
          <a:p>
            <a:endParaRPr lang="nl-NL" altLang="nl-NL" sz="2000" dirty="0">
              <a:ea typeface="ＭＳ Ｐゴシック" panose="020B0600070205080204" pitchFamily="34" charset="-128"/>
            </a:endParaRPr>
          </a:p>
          <a:p>
            <a:r>
              <a:rPr lang="nl-NL" altLang="nl-NL" sz="2000" dirty="0">
                <a:ea typeface="ＭＳ Ｐゴシック" panose="020B0600070205080204" pitchFamily="34" charset="-128"/>
              </a:rPr>
              <a:t>Hier geld een eigen bijdrage van 60 euro</a:t>
            </a:r>
          </a:p>
        </p:txBody>
      </p:sp>
      <p:sp>
        <p:nvSpPr>
          <p:cNvPr id="3" name="Tekstvak 2"/>
          <p:cNvSpPr txBox="1"/>
          <p:nvPr/>
        </p:nvSpPr>
        <p:spPr>
          <a:xfrm>
            <a:off x="7082971" y="1353634"/>
            <a:ext cx="1194558" cy="461665"/>
          </a:xfrm>
          <a:prstGeom prst="rect">
            <a:avLst/>
          </a:prstGeom>
          <a:noFill/>
        </p:spPr>
        <p:txBody>
          <a:bodyPr wrap="none" rtlCol="0">
            <a:spAutoFit/>
          </a:bodyPr>
          <a:lstStyle/>
          <a:p>
            <a:r>
              <a:rPr lang="nl-NL" sz="2400" b="1" dirty="0"/>
              <a:t>Examen</a:t>
            </a:r>
          </a:p>
        </p:txBody>
      </p:sp>
      <p:sp>
        <p:nvSpPr>
          <p:cNvPr id="5" name="Rechthoek 4"/>
          <p:cNvSpPr/>
          <p:nvPr/>
        </p:nvSpPr>
        <p:spPr>
          <a:xfrm>
            <a:off x="5776687" y="2239592"/>
            <a:ext cx="3439885" cy="2862322"/>
          </a:xfrm>
          <a:prstGeom prst="rect">
            <a:avLst/>
          </a:prstGeom>
        </p:spPr>
        <p:txBody>
          <a:bodyPr wrap="square">
            <a:spAutoFit/>
          </a:bodyPr>
          <a:lstStyle/>
          <a:p>
            <a:pPr lvl="2"/>
            <a:r>
              <a:rPr lang="nl-NL" altLang="nl-NL" sz="2000" dirty="0">
                <a:ea typeface="ＭＳ Ｐゴシック" panose="020B0600070205080204" pitchFamily="34" charset="-128"/>
              </a:rPr>
              <a:t>Elk examenonderdeel weegt even zwaar mee in het eindcijfer. Het gemiddelde van de 3 onderdelen is het eindcijfer. </a:t>
            </a:r>
            <a:r>
              <a:rPr lang="nl-NL" altLang="nl-NL" sz="2000" dirty="0">
                <a:solidFill>
                  <a:srgbClr val="FF0000"/>
                </a:solidFill>
                <a:ea typeface="ＭＳ Ｐゴシック" panose="020B0600070205080204" pitchFamily="34" charset="-128"/>
              </a:rPr>
              <a:t>Elk onderdeel moet minimaal 5,5 zijn om te kunnen slagen.</a:t>
            </a:r>
          </a:p>
        </p:txBody>
      </p:sp>
    </p:spTree>
    <p:extLst>
      <p:ext uri="{BB962C8B-B14F-4D97-AF65-F5344CB8AC3E}">
        <p14:creationId xmlns:p14="http://schemas.microsoft.com/office/powerpoint/2010/main" val="80133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69030" y="1507407"/>
            <a:ext cx="6514353" cy="523220"/>
          </a:xfrm>
          <a:prstGeom prst="rect">
            <a:avLst/>
          </a:prstGeom>
          <a:noFill/>
        </p:spPr>
        <p:txBody>
          <a:bodyPr wrap="square" rtlCol="0">
            <a:spAutoFit/>
          </a:bodyPr>
          <a:lstStyle/>
          <a:p>
            <a:pPr algn="ctr">
              <a:defRPr/>
            </a:pPr>
            <a:r>
              <a:rPr lang="nl-NL" sz="2800" b="1" dirty="0"/>
              <a:t>Opdracht Theorie examen deel</a:t>
            </a:r>
            <a:r>
              <a:rPr lang="nl-NL" sz="2800" dirty="0"/>
              <a:t> 2</a:t>
            </a:r>
          </a:p>
        </p:txBody>
      </p:sp>
      <p:sp>
        <p:nvSpPr>
          <p:cNvPr id="3" name="Tekstvak 2"/>
          <p:cNvSpPr txBox="1"/>
          <p:nvPr/>
        </p:nvSpPr>
        <p:spPr>
          <a:xfrm>
            <a:off x="2989944" y="3471271"/>
            <a:ext cx="6107953" cy="1384995"/>
          </a:xfrm>
          <a:prstGeom prst="rect">
            <a:avLst/>
          </a:prstGeom>
          <a:noFill/>
        </p:spPr>
        <p:txBody>
          <a:bodyPr wrap="square" rtlCol="0">
            <a:spAutoFit/>
          </a:bodyPr>
          <a:lstStyle/>
          <a:p>
            <a:pPr>
              <a:defRPr/>
            </a:pPr>
            <a:r>
              <a:rPr lang="nl-NL" sz="2800" dirty="0"/>
              <a:t>Zoek en leer de voor jouw sector belangrijke ziekten en plagen op:</a:t>
            </a:r>
          </a:p>
          <a:p>
            <a:pPr>
              <a:defRPr/>
            </a:pPr>
            <a:r>
              <a:rPr lang="nl-NL" sz="2800" u="sng" dirty="0">
                <a:solidFill>
                  <a:srgbClr val="000000"/>
                </a:solidFill>
                <a:hlinkClick r:id="rId2"/>
              </a:rPr>
              <a:t>www.beeldenbankgewasbescherming.nl</a:t>
            </a:r>
            <a:endParaRPr lang="nl-NL" sz="2800" u="sng" dirty="0">
              <a:solidFill>
                <a:srgbClr val="000000"/>
              </a:solidFill>
            </a:endParaRPr>
          </a:p>
        </p:txBody>
      </p:sp>
    </p:spTree>
    <p:extLst>
      <p:ext uri="{BB962C8B-B14F-4D97-AF65-F5344CB8AC3E}">
        <p14:creationId xmlns:p14="http://schemas.microsoft.com/office/powerpoint/2010/main" val="3571315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532710" y="3013501"/>
            <a:ext cx="7338490" cy="830997"/>
          </a:xfrm>
          <a:prstGeom prst="rect">
            <a:avLst/>
          </a:prstGeom>
          <a:noFill/>
        </p:spPr>
        <p:txBody>
          <a:bodyPr wrap="square" rtlCol="0">
            <a:spAutoFit/>
          </a:bodyPr>
          <a:lstStyle/>
          <a:p>
            <a:r>
              <a:rPr lang="nl-NL" sz="2400" dirty="0"/>
              <a:t>Examens op :</a:t>
            </a:r>
            <a:r>
              <a:rPr lang="nl-NL" sz="2400" dirty="0">
                <a:solidFill>
                  <a:schemeClr val="bg1">
                    <a:lumMod val="75000"/>
                  </a:schemeClr>
                </a:solidFill>
              </a:rPr>
              <a:t>   	</a:t>
            </a:r>
            <a:r>
              <a:rPr lang="nl-NL" sz="2400" b="1" dirty="0"/>
              <a:t>26-11-2020  Beeldenbank</a:t>
            </a:r>
          </a:p>
          <a:p>
            <a:r>
              <a:rPr lang="nl-NL" sz="2400" dirty="0"/>
              <a:t>			</a:t>
            </a:r>
            <a:r>
              <a:rPr lang="nl-NL" sz="2400" b="1" dirty="0"/>
              <a:t>7 – 01-2021 Theorie</a:t>
            </a:r>
          </a:p>
        </p:txBody>
      </p:sp>
      <p:sp>
        <p:nvSpPr>
          <p:cNvPr id="5" name="Tekstvak 4"/>
          <p:cNvSpPr txBox="1"/>
          <p:nvPr/>
        </p:nvSpPr>
        <p:spPr>
          <a:xfrm>
            <a:off x="2708621" y="4718278"/>
            <a:ext cx="6038448" cy="461665"/>
          </a:xfrm>
          <a:prstGeom prst="rect">
            <a:avLst/>
          </a:prstGeom>
          <a:noFill/>
        </p:spPr>
        <p:txBody>
          <a:bodyPr wrap="none" rtlCol="0">
            <a:spAutoFit/>
          </a:bodyPr>
          <a:lstStyle/>
          <a:p>
            <a:r>
              <a:rPr lang="nl-NL" sz="2400" dirty="0">
                <a:hlinkClick r:id="rId2"/>
              </a:rPr>
              <a:t>Digitale opdrachten, bronnen en hulpmiddelen</a:t>
            </a:r>
            <a:endParaRPr lang="nl-NL" sz="2400" dirty="0"/>
          </a:p>
        </p:txBody>
      </p:sp>
    </p:spTree>
    <p:extLst>
      <p:ext uri="{BB962C8B-B14F-4D97-AF65-F5344CB8AC3E}">
        <p14:creationId xmlns:p14="http://schemas.microsoft.com/office/powerpoint/2010/main" val="92070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2E1ECE-9A4B-4EDB-B048-A7859EEF7380}"/>
              </a:ext>
            </a:extLst>
          </p:cNvPr>
          <p:cNvSpPr>
            <a:spLocks noGrp="1"/>
          </p:cNvSpPr>
          <p:nvPr>
            <p:ph type="title"/>
          </p:nvPr>
        </p:nvSpPr>
        <p:spPr/>
        <p:txBody>
          <a:bodyPr/>
          <a:lstStyle/>
          <a:p>
            <a:r>
              <a:rPr lang="nl-NL" dirty="0"/>
              <a:t>Inleiding</a:t>
            </a:r>
          </a:p>
        </p:txBody>
      </p:sp>
      <p:sp>
        <p:nvSpPr>
          <p:cNvPr id="3" name="Tijdelijke aanduiding voor inhoud 2">
            <a:extLst>
              <a:ext uri="{FF2B5EF4-FFF2-40B4-BE49-F238E27FC236}">
                <a16:creationId xmlns:a16="http://schemas.microsoft.com/office/drawing/2014/main" id="{C935236B-FAFD-47D7-BD3E-65D13E9A340B}"/>
              </a:ext>
            </a:extLst>
          </p:cNvPr>
          <p:cNvSpPr>
            <a:spLocks noGrp="1"/>
          </p:cNvSpPr>
          <p:nvPr>
            <p:ph idx="1"/>
          </p:nvPr>
        </p:nvSpPr>
        <p:spPr/>
        <p:txBody>
          <a:bodyPr>
            <a:normAutofit fontScale="92500"/>
          </a:bodyPr>
          <a:lstStyle/>
          <a:p>
            <a:pPr marL="0" indent="0">
              <a:buNone/>
            </a:pPr>
            <a:r>
              <a:rPr lang="nl-NL" dirty="0"/>
              <a:t>Het examen voor het vakbekwaamheidsbewijs uitvoeren gewasbescherming bestaat uit drie onderdelen</a:t>
            </a:r>
          </a:p>
          <a:p>
            <a:pPr lvl="1"/>
            <a:r>
              <a:rPr lang="nl-NL" dirty="0"/>
              <a:t>Herkennen van onkruiden, ziekten, plagen, nuttige insecten en abiotische factoren</a:t>
            </a:r>
          </a:p>
          <a:p>
            <a:pPr lvl="1"/>
            <a:r>
              <a:rPr lang="nl-NL" dirty="0"/>
              <a:t>Theorie algemene gewasbescherming</a:t>
            </a:r>
          </a:p>
          <a:p>
            <a:pPr lvl="1"/>
            <a:r>
              <a:rPr lang="nl-NL" dirty="0"/>
              <a:t>Praktijktoets uitvoeren gewasbescherming</a:t>
            </a:r>
          </a:p>
          <a:p>
            <a:pPr lvl="1"/>
            <a:endParaRPr lang="nl-NL" dirty="0"/>
          </a:p>
          <a:p>
            <a:pPr marL="0" indent="0">
              <a:buNone/>
            </a:pPr>
            <a:r>
              <a:rPr lang="nl-NL" dirty="0"/>
              <a:t>Alle drie de onderdelen moeten voldoende worden afgesloten (minimaal</a:t>
            </a:r>
            <a:r>
              <a:rPr lang="nl-NL" b="1" dirty="0"/>
              <a:t> 5,5</a:t>
            </a:r>
            <a:r>
              <a:rPr lang="nl-NL" dirty="0"/>
              <a:t>)</a:t>
            </a:r>
          </a:p>
          <a:p>
            <a:pPr marL="0" indent="0">
              <a:buNone/>
            </a:pPr>
            <a:endParaRPr lang="nl-NL" dirty="0"/>
          </a:p>
          <a:p>
            <a:pPr marL="0" indent="0">
              <a:buNone/>
            </a:pPr>
            <a:r>
              <a:rPr lang="nl-NL" dirty="0"/>
              <a:t>Er wordt gewerkt volgens de stappen van IPM (geïntegreerde gewasbescherming)</a:t>
            </a:r>
          </a:p>
          <a:p>
            <a:pPr marL="0" indent="0">
              <a:buNone/>
            </a:pPr>
            <a:endParaRPr lang="nl-NL" dirty="0"/>
          </a:p>
        </p:txBody>
      </p:sp>
    </p:spTree>
    <p:extLst>
      <p:ext uri="{BB962C8B-B14F-4D97-AF65-F5344CB8AC3E}">
        <p14:creationId xmlns:p14="http://schemas.microsoft.com/office/powerpoint/2010/main" val="321957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4DF20C-E345-415D-BFB6-52FB6C5AB8EC}"/>
              </a:ext>
            </a:extLst>
          </p:cNvPr>
          <p:cNvSpPr>
            <a:spLocks noGrp="1"/>
          </p:cNvSpPr>
          <p:nvPr>
            <p:ph type="title"/>
          </p:nvPr>
        </p:nvSpPr>
        <p:spPr/>
        <p:txBody>
          <a:bodyPr anchor="ctr">
            <a:normAutofit/>
          </a:bodyPr>
          <a:lstStyle/>
          <a:p>
            <a:r>
              <a:rPr lang="nl-NL" dirty="0"/>
              <a:t>Beeldenbank gewasbescherming</a:t>
            </a:r>
          </a:p>
        </p:txBody>
      </p:sp>
      <p:sp>
        <p:nvSpPr>
          <p:cNvPr id="3" name="Tijdelijke aanduiding voor inhoud 2">
            <a:extLst>
              <a:ext uri="{FF2B5EF4-FFF2-40B4-BE49-F238E27FC236}">
                <a16:creationId xmlns:a16="http://schemas.microsoft.com/office/drawing/2014/main" id="{D130F7DA-196F-4009-B8B9-13F406319E86}"/>
              </a:ext>
            </a:extLst>
          </p:cNvPr>
          <p:cNvSpPr>
            <a:spLocks noGrp="1"/>
          </p:cNvSpPr>
          <p:nvPr>
            <p:ph sz="half" idx="1"/>
          </p:nvPr>
        </p:nvSpPr>
        <p:spPr/>
        <p:txBody>
          <a:bodyPr>
            <a:normAutofit/>
          </a:bodyPr>
          <a:lstStyle/>
          <a:p>
            <a:pPr marL="0" indent="0">
              <a:buNone/>
            </a:pPr>
            <a:r>
              <a:rPr lang="nl-NL" dirty="0"/>
              <a:t>In de beeldenbank gewasbescherming staat per sector aangegeven welke onkruiden, ziekten, plagen, nuttige insecten en abiotische factoren je moet kennen. </a:t>
            </a:r>
          </a:p>
          <a:p>
            <a:pPr marL="0" indent="0">
              <a:buNone/>
            </a:pPr>
            <a:endParaRPr lang="nl-NL" dirty="0"/>
          </a:p>
          <a:p>
            <a:pPr marL="0" indent="0">
              <a:buNone/>
            </a:pPr>
            <a:r>
              <a:rPr lang="nl-NL" dirty="0"/>
              <a:t>Zie: </a:t>
            </a:r>
            <a:r>
              <a:rPr lang="nl-NL" sz="2400" dirty="0">
                <a:hlinkClick r:id="rId2"/>
              </a:rPr>
              <a:t>www.beeldenbankgewasbescherming.nl</a:t>
            </a:r>
            <a:r>
              <a:rPr lang="nl-NL" sz="2400" dirty="0"/>
              <a:t> </a:t>
            </a:r>
          </a:p>
        </p:txBody>
      </p:sp>
      <p:pic>
        <p:nvPicPr>
          <p:cNvPr id="4" name="Tijdelijke aanduiding voor inhoud 3">
            <a:extLst>
              <a:ext uri="{FF2B5EF4-FFF2-40B4-BE49-F238E27FC236}">
                <a16:creationId xmlns:a16="http://schemas.microsoft.com/office/drawing/2014/main" id="{E26A9D53-DD19-4374-B102-16746F7A08E0}"/>
              </a:ext>
            </a:extLst>
          </p:cNvPr>
          <p:cNvPicPr>
            <a:picLocks noGrp="1" noChangeAspect="1"/>
          </p:cNvPicPr>
          <p:nvPr>
            <p:ph sz="half" idx="2"/>
          </p:nvPr>
        </p:nvPicPr>
        <p:blipFill>
          <a:blip r:embed="rId3"/>
          <a:stretch>
            <a:fillRect/>
          </a:stretch>
        </p:blipFill>
        <p:spPr>
          <a:xfrm>
            <a:off x="6172200" y="2591441"/>
            <a:ext cx="5181600" cy="2819706"/>
          </a:xfrm>
          <a:prstGeom prst="rect">
            <a:avLst/>
          </a:prstGeom>
        </p:spPr>
      </p:pic>
    </p:spTree>
    <p:extLst>
      <p:ext uri="{BB962C8B-B14F-4D97-AF65-F5344CB8AC3E}">
        <p14:creationId xmlns:p14="http://schemas.microsoft.com/office/powerpoint/2010/main" val="2614903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4B37A37-8BCA-4DC8-8767-851B8885FBC6}"/>
              </a:ext>
            </a:extLst>
          </p:cNvPr>
          <p:cNvSpPr>
            <a:spLocks noGrp="1"/>
          </p:cNvSpPr>
          <p:nvPr>
            <p:ph type="title"/>
          </p:nvPr>
        </p:nvSpPr>
        <p:spPr>
          <a:xfrm>
            <a:off x="838200" y="153192"/>
            <a:ext cx="10515600" cy="1325563"/>
          </a:xfrm>
        </p:spPr>
        <p:txBody>
          <a:bodyPr/>
          <a:lstStyle/>
          <a:p>
            <a:r>
              <a:rPr lang="nl-NL" dirty="0"/>
              <a:t>Hoofdstuk</a:t>
            </a:r>
            <a:r>
              <a:rPr lang="en-US" dirty="0"/>
              <a:t> 1. </a:t>
            </a:r>
            <a:r>
              <a:rPr lang="en-US" dirty="0" err="1"/>
              <a:t>Preventie</a:t>
            </a:r>
            <a:r>
              <a:rPr lang="en-US" dirty="0"/>
              <a:t> en milieu</a:t>
            </a:r>
          </a:p>
        </p:txBody>
      </p:sp>
      <p:sp>
        <p:nvSpPr>
          <p:cNvPr id="11" name="Content Placeholder 2">
            <a:extLst>
              <a:ext uri="{FF2B5EF4-FFF2-40B4-BE49-F238E27FC236}">
                <a16:creationId xmlns:a16="http://schemas.microsoft.com/office/drawing/2014/main" id="{AF986928-54FF-42E4-86CD-4A9C85C1FD59}"/>
              </a:ext>
            </a:extLst>
          </p:cNvPr>
          <p:cNvSpPr>
            <a:spLocks noGrp="1"/>
          </p:cNvSpPr>
          <p:nvPr>
            <p:ph idx="1"/>
          </p:nvPr>
        </p:nvSpPr>
        <p:spPr>
          <a:xfrm>
            <a:off x="624444" y="1690688"/>
            <a:ext cx="10515600" cy="4351338"/>
          </a:xfrm>
        </p:spPr>
        <p:txBody>
          <a:bodyPr/>
          <a:lstStyle/>
          <a:p>
            <a:r>
              <a:rPr lang="en-US" dirty="0" err="1"/>
              <a:t>Gewasbescherming</a:t>
            </a:r>
            <a:r>
              <a:rPr lang="en-US" dirty="0"/>
              <a:t> en het milieu</a:t>
            </a:r>
          </a:p>
          <a:p>
            <a:pPr lvl="1"/>
            <a:r>
              <a:rPr lang="en-US" dirty="0" err="1"/>
              <a:t>Emissie</a:t>
            </a:r>
            <a:endParaRPr lang="en-US" dirty="0"/>
          </a:p>
          <a:p>
            <a:pPr lvl="1"/>
            <a:r>
              <a:rPr lang="en-US" dirty="0"/>
              <a:t>Drift</a:t>
            </a:r>
          </a:p>
          <a:p>
            <a:pPr lvl="1"/>
            <a:r>
              <a:rPr lang="en-US" dirty="0" err="1"/>
              <a:t>Uitspoeling</a:t>
            </a:r>
            <a:endParaRPr lang="en-US" dirty="0"/>
          </a:p>
          <a:p>
            <a:pPr lvl="1"/>
            <a:r>
              <a:rPr lang="en-US" dirty="0" err="1"/>
              <a:t>Verdamping</a:t>
            </a:r>
            <a:endParaRPr lang="en-US" dirty="0"/>
          </a:p>
          <a:p>
            <a:pPr lvl="1"/>
            <a:r>
              <a:rPr lang="en-US" dirty="0" err="1"/>
              <a:t>Afspoeling</a:t>
            </a:r>
            <a:endParaRPr lang="en-US" dirty="0"/>
          </a:p>
          <a:p>
            <a:pPr lvl="1"/>
            <a:r>
              <a:rPr lang="en-US" dirty="0" err="1"/>
              <a:t>Spuiwater</a:t>
            </a:r>
            <a:endParaRPr lang="en-US" dirty="0"/>
          </a:p>
          <a:p>
            <a:pPr lvl="1"/>
            <a:r>
              <a:rPr lang="en-US" dirty="0" err="1"/>
              <a:t>Restvloeistof</a:t>
            </a:r>
            <a:r>
              <a:rPr lang="en-US" dirty="0"/>
              <a:t> </a:t>
            </a:r>
          </a:p>
          <a:p>
            <a:r>
              <a:rPr lang="en-US" dirty="0" err="1"/>
              <a:t>Geïntegreerde</a:t>
            </a:r>
            <a:r>
              <a:rPr lang="en-US" dirty="0"/>
              <a:t> </a:t>
            </a:r>
            <a:r>
              <a:rPr lang="en-US" dirty="0" err="1"/>
              <a:t>gewasbescherming</a:t>
            </a:r>
            <a:endParaRPr lang="en-US" dirty="0"/>
          </a:p>
          <a:p>
            <a:pPr lvl="1"/>
            <a:r>
              <a:rPr lang="en-US" dirty="0" err="1"/>
              <a:t>Stap</a:t>
            </a:r>
            <a:r>
              <a:rPr lang="en-US" dirty="0"/>
              <a:t> 1 t/m 7</a:t>
            </a:r>
          </a:p>
        </p:txBody>
      </p:sp>
      <p:pic>
        <p:nvPicPr>
          <p:cNvPr id="1026" name="Picture 2" descr="We moeten bij gewasbescherming af van de kilogrammendiscussie”">
            <a:extLst>
              <a:ext uri="{FF2B5EF4-FFF2-40B4-BE49-F238E27FC236}">
                <a16:creationId xmlns:a16="http://schemas.microsoft.com/office/drawing/2014/main" id="{BA54FB50-62D7-425F-9DB9-1ECA4A79A2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0426" y="1560328"/>
            <a:ext cx="3857130" cy="18686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Gewasbescherming - Kwekerij van Dijk">
            <a:extLst>
              <a:ext uri="{FF2B5EF4-FFF2-40B4-BE49-F238E27FC236}">
                <a16:creationId xmlns:a16="http://schemas.microsoft.com/office/drawing/2014/main" id="{AC68A76B-B803-4F41-89A0-D380A5B6A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385" y="3744302"/>
            <a:ext cx="2466975" cy="1857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Frequentie en volume bepalen keuze spuitreststofverwerking -  Spuitlicentie.nl">
            <a:extLst>
              <a:ext uri="{FF2B5EF4-FFF2-40B4-BE49-F238E27FC236}">
                <a16:creationId xmlns:a16="http://schemas.microsoft.com/office/drawing/2014/main" id="{F52E72F1-6ADC-4065-B7B6-2A94DA08C3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1479" y="4961733"/>
            <a:ext cx="2619375" cy="1743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1000"/>
                                        <p:tgtEl>
                                          <p:spTgt spid="11">
                                            <p:txEl>
                                              <p:pRg st="3" end="3"/>
                                            </p:txEl>
                                          </p:spTgt>
                                        </p:tgtEl>
                                      </p:cBhvr>
                                    </p:animEffect>
                                    <p:anim calcmode="lin" valueType="num">
                                      <p:cBhvr>
                                        <p:cTn id="2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1000"/>
                                        <p:tgtEl>
                                          <p:spTgt spid="11">
                                            <p:txEl>
                                              <p:pRg st="4" end="4"/>
                                            </p:txEl>
                                          </p:spTgt>
                                        </p:tgtEl>
                                      </p:cBhvr>
                                    </p:animEffect>
                                    <p:anim calcmode="lin" valueType="num">
                                      <p:cBhvr>
                                        <p:cTn id="29"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5" end="5"/>
                                            </p:txEl>
                                          </p:spTgt>
                                        </p:tgtEl>
                                        <p:attrNameLst>
                                          <p:attrName>style.visibility</p:attrName>
                                        </p:attrNameLst>
                                      </p:cBhvr>
                                      <p:to>
                                        <p:strVal val="visible"/>
                                      </p:to>
                                    </p:set>
                                    <p:animEffect transition="in" filter="fade">
                                      <p:cBhvr>
                                        <p:cTn id="35" dur="1000"/>
                                        <p:tgtEl>
                                          <p:spTgt spid="11">
                                            <p:txEl>
                                              <p:pRg st="5" end="5"/>
                                            </p:txEl>
                                          </p:spTgt>
                                        </p:tgtEl>
                                      </p:cBhvr>
                                    </p:animEffect>
                                    <p:anim calcmode="lin" valueType="num">
                                      <p:cBhvr>
                                        <p:cTn id="36"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Effect transition="in" filter="fade">
                                      <p:cBhvr>
                                        <p:cTn id="42" dur="1000"/>
                                        <p:tgtEl>
                                          <p:spTgt spid="11">
                                            <p:txEl>
                                              <p:pRg st="6" end="6"/>
                                            </p:txEl>
                                          </p:spTgt>
                                        </p:tgtEl>
                                      </p:cBhvr>
                                    </p:animEffect>
                                    <p:anim calcmode="lin" valueType="num">
                                      <p:cBhvr>
                                        <p:cTn id="43"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7" end="7"/>
                                            </p:txEl>
                                          </p:spTgt>
                                        </p:tgtEl>
                                        <p:attrNameLst>
                                          <p:attrName>style.visibility</p:attrName>
                                        </p:attrNameLst>
                                      </p:cBhvr>
                                      <p:to>
                                        <p:strVal val="visible"/>
                                      </p:to>
                                    </p:set>
                                    <p:animEffect transition="in" filter="fade">
                                      <p:cBhvr>
                                        <p:cTn id="49" dur="1000"/>
                                        <p:tgtEl>
                                          <p:spTgt spid="11">
                                            <p:txEl>
                                              <p:pRg st="7" end="7"/>
                                            </p:txEl>
                                          </p:spTgt>
                                        </p:tgtEl>
                                      </p:cBhvr>
                                    </p:animEffect>
                                    <p:anim calcmode="lin" valueType="num">
                                      <p:cBhvr>
                                        <p:cTn id="50"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xEl>
                                              <p:pRg st="8" end="8"/>
                                            </p:txEl>
                                          </p:spTgt>
                                        </p:tgtEl>
                                        <p:attrNameLst>
                                          <p:attrName>style.visibility</p:attrName>
                                        </p:attrNameLst>
                                      </p:cBhvr>
                                      <p:to>
                                        <p:strVal val="visible"/>
                                      </p:to>
                                    </p:set>
                                    <p:animEffect transition="in" filter="fade">
                                      <p:cBhvr>
                                        <p:cTn id="56" dur="1000"/>
                                        <p:tgtEl>
                                          <p:spTgt spid="11">
                                            <p:txEl>
                                              <p:pRg st="8" end="8"/>
                                            </p:txEl>
                                          </p:spTgt>
                                        </p:tgtEl>
                                      </p:cBhvr>
                                    </p:animEffect>
                                    <p:anim calcmode="lin" valueType="num">
                                      <p:cBhvr>
                                        <p:cTn id="57"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11">
                                            <p:txEl>
                                              <p:pRg st="8" end="8"/>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1">
                                            <p:txEl>
                                              <p:pRg st="9" end="9"/>
                                            </p:txEl>
                                          </p:spTgt>
                                        </p:tgtEl>
                                        <p:attrNameLst>
                                          <p:attrName>style.visibility</p:attrName>
                                        </p:attrNameLst>
                                      </p:cBhvr>
                                      <p:to>
                                        <p:strVal val="visible"/>
                                      </p:to>
                                    </p:set>
                                    <p:animEffect transition="in" filter="fade">
                                      <p:cBhvr>
                                        <p:cTn id="61" dur="1000"/>
                                        <p:tgtEl>
                                          <p:spTgt spid="11">
                                            <p:txEl>
                                              <p:pRg st="9" end="9"/>
                                            </p:txEl>
                                          </p:spTgt>
                                        </p:tgtEl>
                                      </p:cBhvr>
                                    </p:animEffect>
                                    <p:anim calcmode="lin" valueType="num">
                                      <p:cBhvr>
                                        <p:cTn id="62"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1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793C7D7F3BC946A5F2904ADE47754D" ma:contentTypeVersion="13" ma:contentTypeDescription="Een nieuw document maken." ma:contentTypeScope="" ma:versionID="f42ae457884816ed65af66d6ecd6449e">
  <xsd:schema xmlns:xsd="http://www.w3.org/2001/XMLSchema" xmlns:xs="http://www.w3.org/2001/XMLSchema" xmlns:p="http://schemas.microsoft.com/office/2006/metadata/properties" xmlns:ns3="c2e09757-d42c-4fcd-ae27-c71d4b258210" xmlns:ns4="bfe1b49f-1cd4-47d5-a3dc-4ad9ba0da7af" targetNamespace="http://schemas.microsoft.com/office/2006/metadata/properties" ma:root="true" ma:fieldsID="e05c96bf4333897997b4b9524680d5b4" ns3:_="" ns4:_="">
    <xsd:import namespace="c2e09757-d42c-4fcd-ae27-c71d4b258210"/>
    <xsd:import namespace="bfe1b49f-1cd4-47d5-a3dc-4ad9ba0da7a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09757-d42c-4fcd-ae27-c71d4b258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e1b49f-1cd4-47d5-a3dc-4ad9ba0da7af"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876ECD-B12C-426C-9733-6A7BEE4E897F}">
  <ds:schemaRefs>
    <ds:schemaRef ds:uri="http://schemas.microsoft.com/sharepoint/v3/contenttype/forms"/>
  </ds:schemaRefs>
</ds:datastoreItem>
</file>

<file path=customXml/itemProps2.xml><?xml version="1.0" encoding="utf-8"?>
<ds:datastoreItem xmlns:ds="http://schemas.openxmlformats.org/officeDocument/2006/customXml" ds:itemID="{34115EB8-1249-4E1C-9F4E-D2DC6C550D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09757-d42c-4fcd-ae27-c71d4b258210"/>
    <ds:schemaRef ds:uri="bfe1b49f-1cd4-47d5-a3dc-4ad9ba0da7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58FACB-79BA-4805-8E06-353021B95A79}">
  <ds:schemaRefs>
    <ds:schemaRef ds:uri="http://purl.org/dc/terms/"/>
    <ds:schemaRef ds:uri="bfe1b49f-1cd4-47d5-a3dc-4ad9ba0da7af"/>
    <ds:schemaRef ds:uri="c2e09757-d42c-4fcd-ae27-c71d4b258210"/>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320</TotalTime>
  <Words>1292</Words>
  <Application>Microsoft Office PowerPoint</Application>
  <PresentationFormat>Breedbeeld</PresentationFormat>
  <Paragraphs>206</Paragraphs>
  <Slides>33</Slides>
  <Notes>1</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33</vt:i4>
      </vt:variant>
    </vt:vector>
  </HeadingPairs>
  <TitlesOfParts>
    <vt:vector size="39" baseType="lpstr">
      <vt:lpstr>ＭＳ Ｐゴシック</vt:lpstr>
      <vt:lpstr>Arial</vt:lpstr>
      <vt:lpstr>Calibri</vt:lpstr>
      <vt:lpstr>Calibri Light</vt:lpstr>
      <vt:lpstr>Wingdings</vt:lpstr>
      <vt:lpstr>Kantoorthema</vt:lpstr>
      <vt:lpstr>Uitvoeren gewasbescherming</vt:lpstr>
      <vt:lpstr>Digitale uitgave</vt:lpstr>
      <vt:lpstr>PowerPoint-presentatie</vt:lpstr>
      <vt:lpstr>PowerPoint-presentatie</vt:lpstr>
      <vt:lpstr>PowerPoint-presentatie</vt:lpstr>
      <vt:lpstr>PowerPoint-presentatie</vt:lpstr>
      <vt:lpstr>Inleiding</vt:lpstr>
      <vt:lpstr>Beeldenbank gewasbescherming</vt:lpstr>
      <vt:lpstr>Hoofdstuk 1. Preventie en milieu</vt:lpstr>
      <vt:lpstr>Emissie</vt:lpstr>
      <vt:lpstr>Drift</vt:lpstr>
      <vt:lpstr>Drift</vt:lpstr>
      <vt:lpstr>Uitspoeling</vt:lpstr>
      <vt:lpstr>Verdamping:  is in de natuurkunde de faseovergang van vloeistofmoleculen aan een oppervlak naar de gasfase.</vt:lpstr>
      <vt:lpstr>Afspoeling</vt:lpstr>
      <vt:lpstr>Spuiwater </vt:lpstr>
      <vt:lpstr>Vragen</vt:lpstr>
      <vt:lpstr>Restvloeistof en biofilter</vt:lpstr>
      <vt:lpstr>Restvloeistof en verdamping</vt:lpstr>
      <vt:lpstr>PowerPoint-presentatie</vt:lpstr>
      <vt:lpstr>Vragen</vt:lpstr>
      <vt:lpstr>Geïntegreerde gewasbescherming</vt:lpstr>
      <vt:lpstr>IPM</vt:lpstr>
      <vt:lpstr>IPM</vt:lpstr>
      <vt:lpstr>IPM</vt:lpstr>
      <vt:lpstr>IPM – stap 1: preventieve maatregelen</vt:lpstr>
      <vt:lpstr>IPM – stap 2: herkennen</vt:lpstr>
      <vt:lpstr>IPM – stap 3: schadedrempels en BOS</vt:lpstr>
      <vt:lpstr>IPM – stap 4: niet-chemisch</vt:lpstr>
      <vt:lpstr>IPM – stap 5 + 6: chemische gewasbescherming</vt:lpstr>
      <vt:lpstr>IPM – stap 7: anti-resistentie</vt:lpstr>
      <vt:lpstr>Vragen </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Uitvoeren gewasbescherming</dc:title>
  <dc:creator>Koos van Splunter</dc:creator>
  <cp:lastModifiedBy>Cees van den Broek</cp:lastModifiedBy>
  <cp:revision>29</cp:revision>
  <dcterms:created xsi:type="dcterms:W3CDTF">2020-03-24T09:59:14Z</dcterms:created>
  <dcterms:modified xsi:type="dcterms:W3CDTF">2021-02-11T06:59:55Z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0x01010079793C7D7F3BC946A5F2904ADE47754D</vt:lpwstr>
  </property>
</Properties>
</file>